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37" r:id="rId4"/>
    <p:sldId id="367" r:id="rId5"/>
    <p:sldId id="348" r:id="rId6"/>
    <p:sldId id="360" r:id="rId7"/>
    <p:sldId id="368" r:id="rId8"/>
    <p:sldId id="364" r:id="rId9"/>
    <p:sldId id="365" r:id="rId10"/>
    <p:sldId id="325" r:id="rId11"/>
    <p:sldId id="361" r:id="rId12"/>
    <p:sldId id="332" r:id="rId13"/>
    <p:sldId id="349" r:id="rId14"/>
    <p:sldId id="350" r:id="rId15"/>
    <p:sldId id="366" r:id="rId16"/>
    <p:sldId id="363" r:id="rId17"/>
    <p:sldId id="352" r:id="rId18"/>
    <p:sldId id="351" r:id="rId19"/>
    <p:sldId id="353" r:id="rId20"/>
    <p:sldId id="354" r:id="rId21"/>
    <p:sldId id="355" r:id="rId22"/>
    <p:sldId id="293" r:id="rId23"/>
  </p:sldIdLst>
  <p:sldSz cx="9144000" cy="5143500" type="screen16x9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DEDF0"/>
    <a:srgbClr val="FEF4F6"/>
    <a:srgbClr val="FEF5CA"/>
    <a:srgbClr val="FE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3" autoAdjust="0"/>
  </p:normalViewPr>
  <p:slideViewPr>
    <p:cSldViewPr showGuides="1">
      <p:cViewPr varScale="1">
        <p:scale>
          <a:sx n="120" d="100"/>
          <a:sy n="120" d="100"/>
        </p:scale>
        <p:origin x="13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3651574803146"/>
          <c:y val="0.12260949803149605"/>
          <c:w val="0.49646046587926507"/>
          <c:h val="0.7446906988188976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C7-4194-ABD0-38B7EA740D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C7-4194-ABD0-38B7EA740D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C7-4194-ABD0-38B7EA740D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C7-4194-ABD0-38B7EA740D4D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F3E-435A-8736-582427D39CF3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E-435A-8736-582427D39CF3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F3E-435A-8736-582427D39CF3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E-435A-8736-582427D39C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67-44AA-B1DE-7A513B9128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88C-4DDC-8FA3-403911AC98D2}"/>
              </c:ext>
            </c:extLst>
          </c:dPt>
          <c:cat>
            <c:strRef>
              <c:f>工作表1!$A$2:$A$11</c:f>
              <c:strCache>
                <c:ptCount val="10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  <c:pt idx="4">
                  <c:v>第五季</c:v>
                </c:pt>
                <c:pt idx="5">
                  <c:v>第六季</c:v>
                </c:pt>
                <c:pt idx="6">
                  <c:v>第七季</c:v>
                </c:pt>
                <c:pt idx="7">
                  <c:v>第八季</c:v>
                </c:pt>
                <c:pt idx="8">
                  <c:v>第九季</c:v>
                </c:pt>
                <c:pt idx="9">
                  <c:v>第十季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  <c:pt idx="8">
                  <c:v>12.5</c:v>
                </c:pt>
                <c:pt idx="9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E-435A-8736-582427D39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0.45534</cdr:x>
      <cdr:y>0.40245</cdr:y>
    </cdr:from>
    <cdr:to>
      <cdr:x>0.58607</cdr:x>
      <cdr:y>0.58196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2908746" y="1766851"/>
          <a:ext cx="835129" cy="7881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85000"/>
          </a:schemeClr>
        </a:solidFill>
        <a:ln xmlns:a="http://schemas.openxmlformats.org/drawingml/2006/main">
          <a:solidFill>
            <a:schemeClr val="tx2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D613-F3DA-4261-A8CD-5F0F2979BCAF}" type="datetimeFigureOut">
              <a:rPr lang="zh-TW" altLang="en-US" smtClean="0"/>
              <a:t>2025/1/3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91C1-BCCB-4AE3-BB17-9F825C850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294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8201" cy="40433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5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B4FD-DD9D-4F76-BE19-47E8FF606992}" type="datetime1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8D6D-4562-437D-B35B-7C609954E5D6}" type="datetime1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E1AE2-5070-4A52-9295-5F09087FF442}" type="datetime1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%E8%BC%94%E8%AB%AE%E4%B8%AD%E5%BF%83+%E8%87%BA%E5%8D%97&amp;rlz=1C1GCEU_zh-TWTW973TW973&amp;oq=%E8%BC%94%E8%AB%AE%E4%B8%AD%E5%BF%83+%E8%87%BA%E5%8D%97&amp;aqs=chrome..69i57j33i160.4744j0j4&amp;sourceid=chrome&amp;ie=UTF-8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opouthelp.tn.edu.tw/Home/Defaul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140229"/>
            <a:ext cx="8211447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TW" sz="4400" b="1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ISP</a:t>
            </a:r>
            <a:r>
              <a:rPr lang="zh-TW" altLang="en-US" sz="4400" b="1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申請及輔導方案說明</a:t>
            </a:r>
            <a:endParaRPr lang="en-US" altLang="zh-TW" sz="4400" b="1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817" y="3538228"/>
            <a:ext cx="4283383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學輔校安科報告</a:t>
            </a:r>
            <a:endParaRPr lang="en-US" altLang="zh-TW" sz="25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CN" sz="25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8"/>
            <a:ext cx="9144000" cy="144487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47" y="3610345"/>
            <a:ext cx="2138753" cy="153315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233D2F-B964-4EB6-A747-62CBBAB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4769422"/>
            <a:ext cx="2133600" cy="273844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390"/>
            <a:ext cx="9144000" cy="1282495"/>
          </a:xfrm>
          <a:prstGeom prst="rect">
            <a:avLst/>
          </a:prstGeom>
        </p:spPr>
      </p:pic>
      <p:sp>
        <p:nvSpPr>
          <p:cNvPr id="36885" name="Freeform 21"/>
          <p:cNvSpPr/>
          <p:nvPr/>
        </p:nvSpPr>
        <p:spPr bwMode="auto">
          <a:xfrm>
            <a:off x="5363665" y="1195439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510095" y="1806948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607720" y="3117695"/>
            <a:ext cx="530888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893572" y="1471369"/>
            <a:ext cx="435670" cy="2420204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476632" y="2076926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931110" y="3354508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033936" y="151621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1990424" y="2789331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1963040" y="4014779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2577687" y="1752603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2505373" y="3099166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2503583" y="4287869"/>
            <a:ext cx="856420" cy="19775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2231026" y="1632595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5514478" y="1314538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802969" y="3279478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117027" y="4144857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155828" y="291770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2071088" y="2065772"/>
            <a:ext cx="4513712" cy="3160747"/>
            <a:chOff x="0" y="39"/>
            <a:chExt cx="2724" cy="1810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6906" name="Picture 42" descr="apple icons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0" y="39"/>
              <a:ext cx="2246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-379551" y="1545997"/>
            <a:ext cx="2278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個案管理功能</a:t>
            </a:r>
            <a:endParaRPr lang="en-US" altLang="zh-TW" sz="14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便利列管個案</a:t>
            </a:r>
          </a:p>
          <a:p>
            <a:pPr algn="r"/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-530080" y="2640493"/>
            <a:ext cx="24332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中離、中輟輔導資源</a:t>
            </a:r>
            <a:endParaRPr lang="en-US" altLang="zh-CN" sz="1200" dirty="0">
              <a:solidFill>
                <a:schemeClr val="accent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彙整輔導資源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含民間團體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</a:p>
          <a:p>
            <a:pPr algn="r"/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使網絡單位可查詢並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提供個案相關所需協助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-463197" y="3995481"/>
            <a:ext cx="2374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TW" altLang="en-US" sz="14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強迫入學相關法規整理</a:t>
            </a:r>
            <a:endParaRPr lang="en-US" altLang="zh-TW" sz="14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使各單位了解依強迫入學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相關法規俾利依法辦理</a:t>
            </a:r>
            <a:endParaRPr lang="zh-CN" altLang="en-US" sz="14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5939101" y="1177863"/>
            <a:ext cx="2971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辦理中介教育相關資訊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提供學校及網絡單位申辦中介教育相關資訊，鼓勵各校申辦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7086269" y="1780684"/>
            <a:ext cx="2223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中輟應辦事項流程圖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使學校及各單位了解遇有中輟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個案之強迫入學辦理流程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7207454" y="3106300"/>
            <a:ext cx="190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4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成功案例分享</a:t>
            </a:r>
            <a:endParaRPr lang="zh-CN" altLang="en-US" sz="14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提供使用單位成功案例參考研商復學輔導策略</a:t>
            </a:r>
            <a:endParaRPr lang="zh-CN" altLang="en-US" sz="12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179512" y="81725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TW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中離、中輟服務支持網平台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2180620"/>
            <a:ext cx="3483179" cy="2260694"/>
          </a:xfrm>
          <a:prstGeom prst="rect">
            <a:avLst/>
          </a:prstGeom>
        </p:spPr>
      </p:pic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6673972" y="1936990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74" y="3877979"/>
            <a:ext cx="1834873" cy="131532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CFA655-CA5B-42D6-8577-9178C891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3645331" y="2215680"/>
            <a:ext cx="1346141" cy="1358707"/>
          </a:xfrm>
          <a:prstGeom prst="ellipse">
            <a:avLst/>
          </a:prstGeom>
          <a:solidFill>
            <a:srgbClr val="FEF5CA"/>
          </a:solidFill>
          <a:ln>
            <a:solidFill>
              <a:srgbClr val="FEF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593612763"/>
              </p:ext>
            </p:extLst>
          </p:nvPr>
        </p:nvGraphicFramePr>
        <p:xfrm>
          <a:off x="1110196" y="738905"/>
          <a:ext cx="6220959" cy="433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720178" y="164257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4559069" y="3907337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3827807" y="3855182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154941" y="2047715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576220" y="1632508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058804" y="273723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個案</a:t>
            </a:r>
            <a:endParaRPr lang="zh-CN" altLang="zh-CN" sz="1600" b="1" dirty="0">
              <a:solidFill>
                <a:schemeClr val="accent6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3829713" y="3291236"/>
            <a:ext cx="10080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9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個案家庭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43079" y="3288335"/>
            <a:ext cx="2376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家庭教育中心</a:t>
            </a:r>
            <a:endParaRPr lang="zh-CN" altLang="en-US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個別化親職教育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社區生活營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夜光天使點燈專案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 lvl="0"/>
            <a:r>
              <a:rPr lang="en-US" altLang="zh-TW" sz="1200" b="1" dirty="0">
                <a:solidFill>
                  <a:srgbClr val="B386BA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200" b="1" dirty="0">
                <a:solidFill>
                  <a:srgbClr val="B386BA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創造心生活</a:t>
            </a:r>
            <a:endParaRPr lang="en-US" altLang="zh-TW" sz="1200" b="1" dirty="0">
              <a:solidFill>
                <a:srgbClr val="B386BA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89323" y="2240936"/>
            <a:ext cx="26745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學生輔導諮商中心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進行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級輔導 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社區師傅、青少年探索班、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FUN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心有我陪你等多元方案 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2340068" y="611412"/>
            <a:ext cx="2376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學校   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進行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1.2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級輔導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TW" sz="12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每月召開中輟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個案會議</a:t>
            </a:r>
            <a:endParaRPr lang="en-US" altLang="zh-TW" sz="12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812994" y="3495895"/>
            <a:ext cx="336622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社會局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家庭暴力暨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性侵害防治中心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關懷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起來、針對個案及案家連結資源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787669" y="473285"/>
            <a:ext cx="3677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區公所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定期召開區級強迫入學委員會</a:t>
            </a: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進行家訪、開立勸告書、警告書及罰鍰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4712832" y="4427767"/>
            <a:ext cx="3779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衛生局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提供相關精神與心理衛生資源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41141" y="114809"/>
            <a:ext cx="355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網絡單位合作</a:t>
            </a:r>
            <a:endParaRPr lang="en-US" altLang="zh-CN" sz="36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869321" y="1223485"/>
            <a:ext cx="2376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教育局  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每月召開中輟輔導專案檢討會議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計畫經費補助</a:t>
            </a:r>
            <a:endParaRPr lang="zh-CN" altLang="en-US" sz="12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5639031" y="1543107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警察局少年隊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協尋、家訪勸導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Freeform 33"/>
          <p:cNvSpPr>
            <a:spLocks noEditPoints="1"/>
          </p:cNvSpPr>
          <p:nvPr/>
        </p:nvSpPr>
        <p:spPr bwMode="auto">
          <a:xfrm>
            <a:off x="5226138" y="3456875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8938" y="2015747"/>
            <a:ext cx="446186" cy="409771"/>
          </a:xfrm>
          <a:prstGeom prst="rect">
            <a:avLst/>
          </a:prstGeom>
        </p:spPr>
      </p:pic>
      <p:sp>
        <p:nvSpPr>
          <p:cNvPr id="7" name="心形 6"/>
          <p:cNvSpPr/>
          <p:nvPr/>
        </p:nvSpPr>
        <p:spPr>
          <a:xfrm>
            <a:off x="3020155" y="2851601"/>
            <a:ext cx="225653" cy="221740"/>
          </a:xfrm>
          <a:prstGeom prst="hear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EEAF7B-BB69-413A-B467-D1A4C60C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032056" y="2507810"/>
            <a:ext cx="291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08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少年輔導委員會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家訪勸導及個案輔導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心形 24"/>
          <p:cNvSpPr/>
          <p:nvPr/>
        </p:nvSpPr>
        <p:spPr>
          <a:xfrm>
            <a:off x="5412297" y="2802683"/>
            <a:ext cx="225653" cy="221740"/>
          </a:xfrm>
          <a:prstGeom prst="hear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1348957" y="4302163"/>
            <a:ext cx="2674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特殊教育資源中心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特教助理員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特教方案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心形 26"/>
          <p:cNvSpPr/>
          <p:nvPr/>
        </p:nvSpPr>
        <p:spPr>
          <a:xfrm>
            <a:off x="3287755" y="3519620"/>
            <a:ext cx="225653" cy="221740"/>
          </a:xfrm>
          <a:prstGeom prst="hear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8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515213"/>
            <a:ext cx="8076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b="1" spc="225" dirty="0">
                <a:latin typeface="微軟正黑體" pitchFamily="34" charset="-120"/>
                <a:ea typeface="微軟正黑體" pitchFamily="34" charset="-120"/>
              </a:rPr>
              <a:t>一、提升學校與輔諮中心之合作關係</a:t>
            </a:r>
            <a:endParaRPr lang="en-US" altLang="zh-TW" sz="2500" b="1" spc="225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spc="225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二、增進輔諮中心個案管理功能</a:t>
            </a:r>
            <a:endParaRPr lang="en-US" altLang="zh-TW" sz="2500" b="1" spc="225" dirty="0"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60766"/>
          <a:stretch/>
        </p:blipFill>
        <p:spPr>
          <a:xfrm>
            <a:off x="2023030" y="2283718"/>
            <a:ext cx="5559986" cy="301507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667"/>
            <a:ext cx="9144000" cy="14448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2050" y="280308"/>
            <a:ext cx="8625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225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中輟、長期缺課、偏差行為學生評估及輔導流程圖</a:t>
            </a:r>
            <a:endParaRPr lang="en-US" altLang="zh-TW" sz="3600" b="1" spc="225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40" y="4083918"/>
            <a:ext cx="1478117" cy="1059582"/>
          </a:xfrm>
          <a:prstGeom prst="rect">
            <a:avLst/>
          </a:prstGeom>
        </p:spPr>
      </p:pic>
      <p:sp>
        <p:nvSpPr>
          <p:cNvPr id="16" name="投影片編號版面配置區 1">
            <a:extLst>
              <a:ext uri="{FF2B5EF4-FFF2-40B4-BE49-F238E27FC236}">
                <a16:creationId xmlns:a16="http://schemas.microsoft.com/office/drawing/2014/main" id="{EA233D2F-B964-4EB6-A747-62CBBAB9A8E6}"/>
              </a:ext>
            </a:extLst>
          </p:cNvPr>
          <p:cNvSpPr txBox="1">
            <a:spLocks/>
          </p:cNvSpPr>
          <p:nvPr/>
        </p:nvSpPr>
        <p:spPr>
          <a:xfrm>
            <a:off x="6516216" y="476942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7D73C6-6C2F-48CB-8888-B8D11C5DB61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73224" y="1069089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輔諮中心</a:t>
            </a:r>
            <a:r>
              <a:rPr lang="zh-TW" altLang="en-US" sz="2400" b="1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400" b="1" dirty="0">
                <a:solidFill>
                  <a:srgbClr val="20212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06-252-1083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1342" y="290809"/>
            <a:ext cx="44165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偏差行為說明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290809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92966" y="2290252"/>
            <a:ext cx="31518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觸犯刑罰法律</a:t>
            </a:r>
            <a:endParaRPr lang="en-US" altLang="zh-TW" sz="3300" b="1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627546" y="3040229"/>
            <a:ext cx="655339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曝險行為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不利於健全自我成長或損及他人權益行為，有預防及輔導必要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endParaRPr lang="zh-TW" altLang="en-US" sz="12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）無正當理由經常攜帶危險器械。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）有施用毒品或迷幻物品之行為而尚未觸犯刑罰法律。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）有預備犯罪或犯罪未遂而為法所不罰之行為。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95536" y="1493315"/>
            <a:ext cx="770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由少年法院依少年事件處理法處理</a:t>
            </a:r>
            <a:endParaRPr lang="en-US" altLang="zh-TW" sz="33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8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440" y="156243"/>
            <a:ext cx="44165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偏差行為說明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24398" y="128680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23528" y="1029279"/>
            <a:ext cx="650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少年偏差行為預防及輔導辦法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23528" y="1731887"/>
            <a:ext cx="8742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）與有犯罪習性之人交往。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）參加不良組織。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）加暴行於人或互相鬥毆未至傷害。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sz="21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藉端滋擾住戶、工廠、公司行號、公共場所或公眾得出入之場所。</a:t>
            </a:r>
            <a:endParaRPr lang="en-US" altLang="zh-TW" sz="21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於非公共場所或非公眾得出入之職業賭博場所，賭博財物。</a:t>
            </a:r>
            <a:endParaRPr lang="en-US" altLang="zh-TW" sz="22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）深夜遊蕩，形跡可疑，經詢無正當理由。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）與有犯罪習性之人交往。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）濫用藥物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004048" y="4342759"/>
            <a:ext cx="39934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「得」由少輔會輔導</a:t>
            </a:r>
            <a:endParaRPr lang="en-US" altLang="zh-TW" sz="33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621" y="128680"/>
            <a:ext cx="44165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偏差行為說明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128680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67121" y="1203598"/>
            <a:ext cx="873838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）逃學、逃家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出入酒家（店）、夜店、特種咖啡茶室、成人用品零售店、限制級電子遊戲  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場及其他涉及賭博、色情、暴力等經社政主管機關認定足以危害其身心健   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康之場所。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）吸菸、飲酒、嚼檳榔或使用其他有害身心健康之物質。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觀看、閱覽、收聽或使用有害其身心健康之暴力、血腥、色情、猥褻、賭博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之出版品、圖畫、影片、光碟、磁片、電子訊號、遊戲軟體、網際網路內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容或其他物品。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在道路上競駛、競技或以蛇行等危險方式駕車或參與其行為。</a:t>
            </a:r>
            <a:endParaRPr lang="en-US" altLang="zh-TW" sz="22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超過合理時間持續使用電子類產品，致有害身心健康。</a:t>
            </a:r>
            <a:endParaRPr lang="en-US" altLang="zh-TW" sz="23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其他不利於健全自我成長，或損及他人權益或公共秩序之行為。</a:t>
            </a:r>
            <a:endParaRPr lang="en-US" altLang="zh-TW" sz="20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946740" y="1107693"/>
            <a:ext cx="52629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具學籍者「應」由學校輔導</a:t>
            </a:r>
            <a:endParaRPr lang="en-US" altLang="zh-TW" sz="33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9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621" y="169413"/>
            <a:ext cx="44165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偏差行為說明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113744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298107" y="1148733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學生常見偏差行為的類別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279898" y="1995686"/>
            <a:ext cx="84764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）竊盜 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）詐欺車手 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）逃學、逃家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）嚴重網路成癮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）校園暴力及相關行為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含傷害、妨害秩序、恐嚇勒索等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）濫用藥物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TW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TW" altLang="en-US" sz="2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）近期興起網路賭博犯罪 </a:t>
            </a:r>
            <a:endParaRPr lang="en-US" altLang="zh-TW" sz="2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3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32602" y="39409"/>
            <a:ext cx="860971" cy="7352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9434" y="39409"/>
            <a:ext cx="2895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F31F35F-1826-4FBE-BE1C-103315020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19165"/>
              </p:ext>
            </p:extLst>
          </p:nvPr>
        </p:nvGraphicFramePr>
        <p:xfrm>
          <a:off x="138463" y="843559"/>
          <a:ext cx="8856796" cy="430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971">
                  <a:extLst>
                    <a:ext uri="{9D8B030D-6E8A-4147-A177-3AD203B41FA5}">
                      <a16:colId xmlns:a16="http://schemas.microsoft.com/office/drawing/2014/main" val="99703889"/>
                    </a:ext>
                  </a:extLst>
                </a:gridCol>
              </a:tblGrid>
              <a:tr h="494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申請項目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申請時間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經費使用期程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398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國教署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中輟生預防追蹤與復學輔導工作計畫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學年度經費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高關懷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、彈性課程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、職場參訪、</a:t>
                      </a:r>
                      <a:endParaRPr lang="en-US" altLang="zh-TW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中途班、</a:t>
                      </a:r>
                      <a:endParaRPr lang="en-US" altLang="zh-TW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慈輝班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月初之前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學校送計畫及概算表至學輔科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隔年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b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學輔科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中輟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ISP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年度經費</a:t>
                      </a:r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r>
                        <a:rPr lang="zh-TW" altLang="en-U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別化</a:t>
                      </a:r>
                      <a:r>
                        <a:rPr lang="zh-TW" altLang="zh-TW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適性課程</a:t>
                      </a:r>
                      <a:r>
                        <a:rPr lang="zh-TW" altLang="en-U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、生涯相關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有中輟系統列管個案或重大偏差行為學生時，學校送計畫及概算表至學輔科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全年度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月市預算、</a:t>
                      </a:r>
                      <a:r>
                        <a:rPr lang="en-US" altLang="zh-TW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月募款經費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961"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輔諮中心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處遇性輔導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專輔人員社工師及心理師、社區師傅、青少年探索班、網路成癮防治專案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年度經費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輔諮中心專輔人員、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線上申請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臨時緊急個案可依個案會議紀錄轉介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、專輔人員評估後轉介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2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155"/>
            <a:ext cx="9144000" cy="1444876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37954" y="70414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9155" y="9619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54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F31F35F-1826-4FBE-BE1C-103315020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89858"/>
              </p:ext>
            </p:extLst>
          </p:nvPr>
        </p:nvGraphicFramePr>
        <p:xfrm>
          <a:off x="172274" y="959145"/>
          <a:ext cx="8749292" cy="4184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5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申請項目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申請時間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家教中心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：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社區生活營</a:t>
                      </a:r>
                      <a:endParaRPr lang="en-US" altLang="zh-TW" sz="1600" b="1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個別化親職教育專案</a:t>
                      </a:r>
                      <a:endParaRPr lang="en-US" altLang="zh-TW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夜光天使</a:t>
                      </a:r>
                      <a:endParaRPr lang="en-US" altLang="zh-TW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創造心生活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小團體諮商</a:t>
                      </a:r>
                      <a:endParaRPr lang="en-US" altLang="zh-TW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志工以家訪、電訪陪伴案家</a:t>
                      </a:r>
                      <a:endParaRPr lang="en-US" altLang="zh-TW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課後照顧服務延伸至夜間</a:t>
                      </a:r>
                      <a:endParaRPr lang="en-US" altLang="zh-TW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專輔人員對家長進行專業晤談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洽詢家庭教育中心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少輔會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：</a:t>
                      </a:r>
                      <a:r>
                        <a:rPr lang="zh-TW" altLang="en-US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少輔員輔導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輔導偏差行為學生</a:t>
                      </a:r>
                    </a:p>
                    <a:p>
                      <a:endParaRPr lang="zh-TW" altLang="en-US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填寫轉介單進行轉介</a:t>
                      </a:r>
                      <a:endParaRPr lang="en-US" altLang="zh-TW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轉介單可至</a:t>
                      </a:r>
                      <a:r>
                        <a:rPr lang="zh-TW" altLang="en-US" sz="15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中離、中輟支持網</a:t>
                      </a:r>
                      <a:r>
                        <a:rPr lang="zh-TW" altLang="en-US" sz="15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下載</a:t>
                      </a:r>
                      <a:endParaRPr lang="zh-TW" altLang="en-US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社會局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：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關懷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經濟扶助、脆弱家庭、兒少保協助，與輔諮中心社工功能不同，可同時共案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線上通報</a:t>
                      </a:r>
                      <a:endParaRPr lang="en-US" altLang="zh-TW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衛生局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：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網路使用困擾諮詢專線、到宅方案、疑似或社區精神病人轉介單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06-2679-751</a:t>
                      </a: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</a:t>
                      </a:r>
                      <a:endParaRPr lang="zh-TW" alt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洽詢衛生局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4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134648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244501" y="103546"/>
            <a:ext cx="860971" cy="810279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0738" y="166263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F31F35F-1826-4FBE-BE1C-103315020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00899"/>
              </p:ext>
            </p:extLst>
          </p:nvPr>
        </p:nvGraphicFramePr>
        <p:xfrm>
          <a:off x="127087" y="997261"/>
          <a:ext cx="8889826" cy="387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非營利組織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服務對象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79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台少盟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青春不輟返校就學金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($)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逆風教育助學計畫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($)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12-19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歲中輟、中離生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16-22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歲在校青少年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樂扶基金會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愛心早餐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就學兒童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22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兒少協會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青少年生涯探索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15-18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歲青少年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YMCA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就業提升課程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15-24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歲未就學未就業青少年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22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勵馨基金會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青年就業培力、證照課程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15-24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歲青少年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道德重整協會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青少年生涯培力及親職活動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12-18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歲青少年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基督教芥菜種會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青年就業培力課程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16-24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歲青少年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1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141017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9E87395-11C8-41CA-9A57-88497EF28B4A}"/>
              </a:ext>
            </a:extLst>
          </p:cNvPr>
          <p:cNvSpPr txBox="1"/>
          <p:nvPr/>
        </p:nvSpPr>
        <p:spPr>
          <a:xfrm>
            <a:off x="1583571" y="3240098"/>
            <a:ext cx="72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偏差行為說明</a:t>
            </a:r>
            <a:endParaRPr lang="en-US" altLang="zh-TW" sz="48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B082D74-A33A-4E7D-BDC3-B44D18A6F585}"/>
              </a:ext>
            </a:extLst>
          </p:cNvPr>
          <p:cNvSpPr txBox="1"/>
          <p:nvPr/>
        </p:nvSpPr>
        <p:spPr>
          <a:xfrm>
            <a:off x="1619670" y="416571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B40D59B-F791-4351-9499-799725DFD88D}"/>
              </a:ext>
            </a:extLst>
          </p:cNvPr>
          <p:cNvSpPr txBox="1"/>
          <p:nvPr/>
        </p:nvSpPr>
        <p:spPr>
          <a:xfrm>
            <a:off x="179512" y="47172"/>
            <a:ext cx="4510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7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報告大綱</a:t>
            </a:r>
            <a:endParaRPr lang="zh-CN" altLang="en-US" sz="57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A637E5-8D90-483D-B1B6-A0C272B0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455098" y="2319874"/>
            <a:ext cx="839746" cy="67540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5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455098" y="3291830"/>
            <a:ext cx="839746" cy="67540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5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455098" y="4228118"/>
            <a:ext cx="839746" cy="67540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5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619670" y="2283707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098" y="1347918"/>
            <a:ext cx="839746" cy="67540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5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5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032" y="1324334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簡介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2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514D0D9-6B5A-4135-B218-4411E67D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6403"/>
            <a:ext cx="6695675" cy="387818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134648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10629" y="177295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0738" y="166263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60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403648" y="1419622"/>
            <a:ext cx="5616624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134648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10629" y="177295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0738" y="166263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輔導方案</a:t>
            </a:r>
            <a:endParaRPr lang="zh-CN" altLang="en-US" sz="60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89" y="1083531"/>
            <a:ext cx="5160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青少年探索班資源</a:t>
            </a:r>
            <a:endParaRPr lang="zh-TW" altLang="zh-TW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0947" y="1852972"/>
            <a:ext cx="8202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委託非營利組織辦理輔導會談、生涯探索課程、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工作體驗等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年預計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月下旬至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月開班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國三中輟或無升學意願學生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未升學畢業生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中離生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諮詢專線：學生輔導諮商中心適性輔導組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06-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2521083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15 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26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2318"/>
            <a:ext cx="9144000" cy="512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109654"/>
            <a:ext cx="5904656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TW" altLang="en-US" sz="5000" b="1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報告結束</a:t>
            </a:r>
            <a:endParaRPr lang="zh-CN" altLang="en-US" sz="5000" b="1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800" y="3481379"/>
            <a:ext cx="302433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r>
              <a:rPr lang="en-US" altLang="zh-TW" sz="12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HANK</a:t>
            </a:r>
            <a:r>
              <a:rPr lang="zh-TW" altLang="en-US" sz="12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</a:t>
            </a:r>
            <a:r>
              <a:rPr lang="en-US" altLang="zh-TW" sz="1200" b="1" dirty="0">
                <a:solidFill>
                  <a:schemeClr val="accent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96"/>
            <a:ext cx="9144000" cy="13472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47" y="3610345"/>
            <a:ext cx="2138753" cy="153315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FC0362-4BF8-4FF3-AF79-7C0333CA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39257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65779"/>
            <a:ext cx="25346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簡介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341" y="365779"/>
            <a:ext cx="1080120" cy="104488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5C7117-3E11-47D2-A61D-3C487326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7" name="矩形 6"/>
          <p:cNvSpPr/>
          <p:nvPr/>
        </p:nvSpPr>
        <p:spPr>
          <a:xfrm>
            <a:off x="323528" y="1805093"/>
            <a:ext cx="856793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ISP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3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學生輔導處遇個別化支持計畫</a:t>
            </a:r>
            <a:r>
              <a:rPr lang="zh-TW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en-US" altLang="zh-TW" sz="2000" b="1" kern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ndividualized </a:t>
            </a:r>
            <a:r>
              <a:rPr lang="en-US" altLang="zh-TW" sz="2000" b="1" kern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upport </a:t>
            </a:r>
            <a:r>
              <a:rPr lang="en-US" altLang="zh-TW" sz="2000" b="1" kern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lan(</a:t>
            </a:r>
            <a:r>
              <a:rPr lang="zh-TW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簡稱</a:t>
            </a:r>
            <a:r>
              <a:rPr lang="en-US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ISP)</a:t>
            </a:r>
            <a:r>
              <a:rPr lang="en-US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5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en-US" altLang="zh-TW" sz="2000" b="1" kern="15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實施對象：</a:t>
            </a:r>
          </a:p>
          <a:p>
            <a:pPr marL="623888" indent="-623888"/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系統列管個案或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重大偏差行為</a:t>
            </a: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觸犯刑罰法律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 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曝險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其他偏差行為</a:t>
            </a: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</a:p>
          <a:p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中輟復學需要特別教育之學生、時輟時學及中輟邊緣學生。</a:t>
            </a:r>
          </a:p>
          <a:p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3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嚴重適應困難、學習意願低落或長期缺課有中輟之虞之學生。</a:t>
            </a:r>
          </a:p>
          <a:p>
            <a:pPr marL="457200" indent="-457200">
              <a:buAutoNum type="arabicPeriod"/>
            </a:pPr>
            <a:endParaRPr lang="zh-TW" altLang="en-US" sz="23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922" y="175996"/>
            <a:ext cx="7247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與高關懷</a:t>
            </a:r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彈性輔導課程區別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495"/>
            <a:ext cx="1080120" cy="104488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5C7117-3E11-47D2-A61D-3C487326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C590B2F-F76F-939C-7A2D-56DAE9E11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99629"/>
              </p:ext>
            </p:extLst>
          </p:nvPr>
        </p:nvGraphicFramePr>
        <p:xfrm>
          <a:off x="251520" y="1062838"/>
          <a:ext cx="8712968" cy="386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87">
                  <a:extLst>
                    <a:ext uri="{9D8B030D-6E8A-4147-A177-3AD203B41FA5}">
                      <a16:colId xmlns:a16="http://schemas.microsoft.com/office/drawing/2014/main" val="750671264"/>
                    </a:ext>
                  </a:extLst>
                </a:gridCol>
                <a:gridCol w="3198509">
                  <a:extLst>
                    <a:ext uri="{9D8B030D-6E8A-4147-A177-3AD203B41FA5}">
                      <a16:colId xmlns:a16="http://schemas.microsoft.com/office/drawing/2014/main" val="2322028147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207703532"/>
                    </a:ext>
                  </a:extLst>
                </a:gridCol>
              </a:tblGrid>
              <a:tr h="437496">
                <a:tc>
                  <a:txBody>
                    <a:bodyPr/>
                    <a:lstStyle/>
                    <a:p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高關懷</a:t>
                      </a:r>
                      <a:r>
                        <a:rPr lang="en-US" altLang="zh-TW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彈性輔導課程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ISP</a:t>
                      </a:r>
                      <a:endParaRPr lang="zh-TW" altLang="en-US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007"/>
                  </a:ext>
                </a:extLst>
              </a:tr>
              <a:tr h="599377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教育部中央款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學年度預算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市預算</a:t>
                      </a:r>
                      <a:r>
                        <a:rPr lang="en-US" altLang="zh-TW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年度預算</a:t>
                      </a:r>
                      <a:r>
                        <a:rPr lang="en-US" altLang="zh-TW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024184"/>
                  </a:ext>
                </a:extLst>
              </a:tr>
              <a:tr h="599377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經費上限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人以上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人以上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每位個案</a:t>
                      </a:r>
                      <a:r>
                        <a:rPr lang="en-US" altLang="zh-TW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153018"/>
                  </a:ext>
                </a:extLst>
              </a:tr>
              <a:tr h="520734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計畫撰寫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較簡單</a:t>
                      </a:r>
                      <a:r>
                        <a:rPr lang="en-US" altLang="zh-TW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依計畫範本填寫</a:t>
                      </a:r>
                      <a:r>
                        <a:rPr lang="en-US" altLang="zh-TW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較複雜</a:t>
                      </a:r>
                      <a:r>
                        <a:rPr lang="en-US" altLang="zh-TW" sz="16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建議先召開個案會議討論後再撰寫</a:t>
                      </a:r>
                      <a:r>
                        <a:rPr lang="en-US" altLang="zh-TW" sz="16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59784"/>
                  </a:ext>
                </a:extLst>
              </a:tr>
              <a:tr h="541004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經費期程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每年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8/1-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隔年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7/31)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視個案情形而定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758811"/>
                  </a:ext>
                </a:extLst>
              </a:tr>
              <a:tr h="53932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每年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隨時有需要可送件申請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239869"/>
                  </a:ext>
                </a:extLst>
              </a:tr>
              <a:tr h="627171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經費概算表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申請公文</a:t>
                      </a:r>
                      <a:r>
                        <a:rPr lang="en-US" altLang="zh-TW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+ISP</a:t>
                      </a:r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en-US" altLang="zh-TW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經費概算表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47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0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728301"/>
            <a:ext cx="3945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225123" y="678413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278458" y="1993111"/>
            <a:ext cx="699101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申請函</a:t>
            </a:r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</a:t>
            </a:r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核章計畫</a:t>
            </a:r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</a:t>
            </a:r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核章經費概算表</a:t>
            </a:r>
            <a:endParaRPr lang="en-US" altLang="zh-TW" sz="33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TW" sz="2300" b="1" dirty="0">
                <a:solidFill>
                  <a:srgbClr val="DCAFC1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2300" b="1" dirty="0">
                <a:solidFill>
                  <a:srgbClr val="DCAFC1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紙本或電子</a:t>
            </a:r>
            <a:r>
              <a:rPr lang="en-US" altLang="zh-TW" sz="2300" b="1" dirty="0">
                <a:solidFill>
                  <a:srgbClr val="DCAFC1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 </a:t>
            </a:r>
            <a:r>
              <a:rPr lang="zh-TW" altLang="en-US" sz="2300" b="1" dirty="0">
                <a:solidFill>
                  <a:srgbClr val="DCAFC1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</a:t>
            </a:r>
            <a:r>
              <a:rPr lang="en-US" altLang="zh-TW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紙本</a:t>
            </a:r>
            <a:r>
              <a:rPr lang="en-US" altLang="zh-TW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 </a:t>
            </a:r>
            <a:r>
              <a:rPr lang="en-US" altLang="zh-TW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紙本</a:t>
            </a:r>
            <a:r>
              <a:rPr lang="en-US" altLang="zh-TW" sz="23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278458" y="3362743"/>
            <a:ext cx="726993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計畫範本放在</a:t>
            </a:r>
            <a:r>
              <a:rPr lang="zh-TW" altLang="en-US" sz="3300" b="1" u="sng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中離、中輟支持服務網</a:t>
            </a:r>
            <a:endParaRPr lang="zh-CN" altLang="en-US" sz="2700" b="1" u="sng" dirty="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78458" y="4316431"/>
            <a:ext cx="89627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經費編列項目可直接參考計畫中的經費基準表</a:t>
            </a:r>
            <a:endParaRPr lang="zh-CN" altLang="en-US" sz="27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8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29470"/>
            <a:ext cx="3945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129470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05799" y="1385520"/>
            <a:ext cx="23006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計畫</a:t>
            </a:r>
            <a:r>
              <a:rPr lang="zh-TW" altLang="en-US" sz="33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小提醒</a:t>
            </a:r>
            <a:endParaRPr lang="zh-CN" altLang="en-US" sz="27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圖片 6" descr="一張含有 文字, 字型, 螢幕擷取畫面, 數字 的圖片&#10;&#10;自動產生的描述">
            <a:extLst>
              <a:ext uri="{FF2B5EF4-FFF2-40B4-BE49-F238E27FC236}">
                <a16:creationId xmlns:a16="http://schemas.microsoft.com/office/drawing/2014/main" id="{F68796BD-BAD9-D12B-C3F1-AFC601927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48826"/>
            <a:ext cx="4878977" cy="43924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05F2CDB-D7F4-68CD-D099-6E1F69CC2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98" y="2003657"/>
            <a:ext cx="36461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需核章正本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請從範本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P.6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開始寫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召開個案會議研商規劃內容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可與輔諮中心專輔人員討論 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計畫內容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課程節數需與經費概算表相符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課程內外聘講師需與經費概算表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講師鐘點費相符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2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29470"/>
            <a:ext cx="3945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129470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99789" y="1150322"/>
            <a:ext cx="14542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經費表</a:t>
            </a:r>
            <a:endParaRPr lang="zh-CN" altLang="en-US" sz="27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79475"/>
            <a:ext cx="5141142" cy="41357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7944" y="120359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067944" y="194610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276950" y="2227813"/>
            <a:ext cx="1599305" cy="271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260397" y="3446715"/>
            <a:ext cx="1599305" cy="271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248284" y="422793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6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866" y="-8718"/>
            <a:ext cx="3945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07504" y="103598"/>
            <a:ext cx="864096" cy="71408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60067" y="1248392"/>
            <a:ext cx="14542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經費表</a:t>
            </a:r>
            <a:endParaRPr lang="zh-CN" altLang="en-US" sz="27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1" y="1203598"/>
            <a:ext cx="6835732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66371"/>
            <a:ext cx="4824348" cy="226744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" y="-118414"/>
            <a:ext cx="9144000" cy="144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29470"/>
            <a:ext cx="3945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ISP</a:t>
            </a:r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申請方式</a:t>
            </a:r>
            <a:endParaRPr lang="zh-CN" altLang="en-US" sz="55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0382867-0D9A-4845-9AFF-06CF5B5AF457}"/>
              </a:ext>
            </a:extLst>
          </p:cNvPr>
          <p:cNvSpPr/>
          <p:nvPr/>
        </p:nvSpPr>
        <p:spPr>
          <a:xfrm>
            <a:off x="2717411" y="3245070"/>
            <a:ext cx="4680520" cy="1656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zh-TW" alt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179512" y="129470"/>
            <a:ext cx="990109" cy="94910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TW" sz="6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717411" y="2993855"/>
            <a:ext cx="14542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300" b="1" dirty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經費表</a:t>
            </a:r>
            <a:endParaRPr lang="zh-CN" altLang="en-US" sz="2700" b="1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12561" y="106818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經費概算表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小提醒</a:t>
            </a:r>
            <a:endParaRPr lang="zh-CN" altLang="en-US" sz="27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2561" y="1583407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需核章正本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雜支及文具用品項請列用品明細，勿僅寫辦公用品等。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如編列內、外聘講師鐘點費，請備註授課對象 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(ex: 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授課對象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雜支為總金核扣掉雜支的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6%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，二代健保為鐘點費的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2.11%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5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1875</Words>
  <Application>Microsoft Office PowerPoint</Application>
  <PresentationFormat>如螢幕大小 (16:9)</PresentationFormat>
  <Paragraphs>266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微软雅黑 Light</vt:lpstr>
      <vt:lpstr>微軟正黑體</vt:lpstr>
      <vt:lpstr>新細明體</vt:lpstr>
      <vt:lpstr>Arial</vt:lpstr>
      <vt:lpstr>Calibri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顏怡玄</cp:lastModifiedBy>
  <cp:revision>490</cp:revision>
  <cp:lastPrinted>2021-09-16T09:10:52Z</cp:lastPrinted>
  <dcterms:created xsi:type="dcterms:W3CDTF">2016-04-19T08:08:00Z</dcterms:created>
  <dcterms:modified xsi:type="dcterms:W3CDTF">2025-01-03T04:29:30Z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