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21" r:id="rId3"/>
    <p:sldId id="337" r:id="rId4"/>
    <p:sldId id="348" r:id="rId5"/>
    <p:sldId id="360" r:id="rId6"/>
    <p:sldId id="364" r:id="rId7"/>
    <p:sldId id="365" r:id="rId8"/>
    <p:sldId id="325" r:id="rId9"/>
    <p:sldId id="361" r:id="rId10"/>
    <p:sldId id="332" r:id="rId11"/>
    <p:sldId id="349" r:id="rId12"/>
    <p:sldId id="350" r:id="rId13"/>
    <p:sldId id="366" r:id="rId14"/>
    <p:sldId id="363" r:id="rId15"/>
    <p:sldId id="352" r:id="rId16"/>
    <p:sldId id="351" r:id="rId17"/>
    <p:sldId id="353" r:id="rId18"/>
    <p:sldId id="354" r:id="rId19"/>
    <p:sldId id="355" r:id="rId20"/>
    <p:sldId id="362" r:id="rId21"/>
    <p:sldId id="293" r:id="rId22"/>
  </p:sldIdLst>
  <p:sldSz cx="9144000" cy="5143500" type="screen16x9"/>
  <p:notesSz cx="6799263" cy="99298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33"/>
    <a:srgbClr val="FDEDF0"/>
    <a:srgbClr val="FEF4F6"/>
    <a:srgbClr val="FEF5CA"/>
    <a:srgbClr val="FEE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523" autoAdjust="0"/>
  </p:normalViewPr>
  <p:slideViewPr>
    <p:cSldViewPr showGuides="1">
      <p:cViewPr varScale="1">
        <p:scale>
          <a:sx n="102" d="100"/>
          <a:sy n="102" d="100"/>
        </p:scale>
        <p:origin x="826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43651574803146"/>
          <c:y val="0.12260949803149605"/>
          <c:w val="0.49646046587926507"/>
          <c:h val="0.7446906988188976"/>
        </c:manualLayout>
      </c:layout>
      <c:doughnut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銷售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0C7-4194-ABD0-38B7EA740D4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0C7-4194-ABD0-38B7EA740D4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0C7-4194-ABD0-38B7EA740D4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0C7-4194-ABD0-38B7EA740D4D}"/>
              </c:ext>
            </c:extLst>
          </c:dPt>
          <c:dPt>
            <c:idx val="4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0F3E-435A-8736-582427D39CF3}"/>
              </c:ext>
            </c:extLst>
          </c:dPt>
          <c:dPt>
            <c:idx val="5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F3E-435A-8736-582427D39CF3}"/>
              </c:ext>
            </c:extLst>
          </c:dPt>
          <c:dPt>
            <c:idx val="6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F3E-435A-8736-582427D39CF3}"/>
              </c:ext>
            </c:extLst>
          </c:dPt>
          <c:dPt>
            <c:idx val="7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F3E-435A-8736-582427D39CF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967-44AA-B1DE-7A513B912836}"/>
              </c:ext>
            </c:extLst>
          </c:dPt>
          <c:cat>
            <c:strRef>
              <c:f>工作表1!$A$2:$A$10</c:f>
              <c:strCache>
                <c:ptCount val="9"/>
                <c:pt idx="0">
                  <c:v>第一季</c:v>
                </c:pt>
                <c:pt idx="1">
                  <c:v>第二季</c:v>
                </c:pt>
                <c:pt idx="2">
                  <c:v>第三季</c:v>
                </c:pt>
                <c:pt idx="3">
                  <c:v>第四季</c:v>
                </c:pt>
                <c:pt idx="4">
                  <c:v>第五季</c:v>
                </c:pt>
                <c:pt idx="5">
                  <c:v>第六季</c:v>
                </c:pt>
                <c:pt idx="6">
                  <c:v>第七季</c:v>
                </c:pt>
                <c:pt idx="7">
                  <c:v>第八季</c:v>
                </c:pt>
                <c:pt idx="8">
                  <c:v>第九季</c:v>
                </c:pt>
              </c:strCache>
            </c:strRef>
          </c:cat>
          <c:val>
            <c:numRef>
              <c:f>工作表1!$B$2:$B$10</c:f>
              <c:numCache>
                <c:formatCode>General</c:formatCode>
                <c:ptCount val="9"/>
                <c:pt idx="0">
                  <c:v>12.5</c:v>
                </c:pt>
                <c:pt idx="1">
                  <c:v>12.5</c:v>
                </c:pt>
                <c:pt idx="2">
                  <c:v>12.5</c:v>
                </c:pt>
                <c:pt idx="3">
                  <c:v>12.5</c:v>
                </c:pt>
                <c:pt idx="4">
                  <c:v>12.5</c:v>
                </c:pt>
                <c:pt idx="5">
                  <c:v>12.5</c:v>
                </c:pt>
                <c:pt idx="6">
                  <c:v>12.5</c:v>
                </c:pt>
                <c:pt idx="7">
                  <c:v>12.5</c:v>
                </c:pt>
                <c:pt idx="8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3E-435A-8736-582427D39C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0.45534</cdr:x>
      <cdr:y>0.40245</cdr:y>
    </cdr:from>
    <cdr:to>
      <cdr:x>0.58607</cdr:x>
      <cdr:y>0.58196</cdr:y>
    </cdr:to>
    <cdr:sp macro="" textlink="">
      <cdr:nvSpPr>
        <cdr:cNvPr id="2" name="橢圓 1"/>
        <cdr:cNvSpPr/>
      </cdr:nvSpPr>
      <cdr:spPr>
        <a:xfrm xmlns:a="http://schemas.openxmlformats.org/drawingml/2006/main">
          <a:off x="2908746" y="1766851"/>
          <a:ext cx="835129" cy="788101"/>
        </a:xfrm>
        <a:prstGeom xmlns:a="http://schemas.openxmlformats.org/drawingml/2006/main" prst="ellipse">
          <a:avLst/>
        </a:prstGeom>
        <a:solidFill xmlns:a="http://schemas.openxmlformats.org/drawingml/2006/main">
          <a:schemeClr val="tx2">
            <a:lumMod val="85000"/>
          </a:schemeClr>
        </a:solidFill>
        <a:ln xmlns:a="http://schemas.openxmlformats.org/drawingml/2006/main">
          <a:solidFill>
            <a:schemeClr val="tx2">
              <a:lumMod val="8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55D613-F3DA-4261-A8CD-5F0F2979BCAF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A91C1-BCCB-4AE3-BB17-9F825C8507F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1294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F81C2-FAB1-4618-B116-6B9186536CB4}" type="datetimeFigureOut">
              <a:rPr lang="zh-CN" altLang="en-US" smtClean="0"/>
              <a:pPr/>
              <a:t>2024/1/11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47F7C-9778-4EF1-8115-9E1A807FE7B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3671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8201" cy="40433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3F681-7291-41D2-A146-1FB28A7F620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7152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F9148-3920-43C9-8CD9-40864714AF2A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6714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FB4FD-DD9D-4F76-BE19-47E8FF606992}" type="datetime1">
              <a:rPr lang="zh-CN" altLang="en-US" smtClean="0"/>
              <a:t>2024/1/11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D73C6-6C2F-48CB-8888-B8D11C5DB6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8D6D-4562-437D-B35B-7C609954E5D6}" type="datetime1">
              <a:rPr lang="zh-CN" altLang="en-US" smtClean="0"/>
              <a:t>2024/1/11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804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E1AE2-5070-4A52-9295-5F09087FF442}" type="datetime1">
              <a:rPr lang="zh-CN" altLang="en-US" smtClean="0"/>
              <a:t>2024/1/11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D73C6-6C2F-48CB-8888-B8D11C5DB6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search?q=%E8%BC%94%E8%AB%AE%E4%B8%AD%E5%BF%83+%E8%87%BA%E5%8D%97&amp;rlz=1C1GCEU_zh-TWTW973TW973&amp;oq=%E8%BC%94%E8%AB%AE%E4%B8%AD%E5%BF%83+%E8%87%BA%E5%8D%97&amp;aqs=chrome..69i57j33i160.4744j0j4&amp;sourceid=chrome&amp;ie=UTF-8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8" Type="http://schemas.openxmlformats.org/officeDocument/2006/relationships/image" Target="../media/image20.png"/><Relationship Id="rId26" Type="http://schemas.openxmlformats.org/officeDocument/2006/relationships/image" Target="../media/image28.jpeg"/><Relationship Id="rId3" Type="http://schemas.openxmlformats.org/officeDocument/2006/relationships/image" Target="../media/image11.png"/><Relationship Id="rId21" Type="http://schemas.openxmlformats.org/officeDocument/2006/relationships/image" Target="../media/image23.jpeg"/><Relationship Id="rId34" Type="http://schemas.openxmlformats.org/officeDocument/2006/relationships/image" Target="../media/image29.svg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17" Type="http://schemas.openxmlformats.org/officeDocument/2006/relationships/image" Target="../media/image19.jpeg"/><Relationship Id="rId25" Type="http://schemas.openxmlformats.org/officeDocument/2006/relationships/image" Target="../media/image27.jpeg"/><Relationship Id="rId3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jpeg"/><Relationship Id="rId29" Type="http://schemas.openxmlformats.org/officeDocument/2006/relationships/hyperlink" Target="mailto:r2200dxh@tn.edu.tw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8.svg"/><Relationship Id="rId24" Type="http://schemas.openxmlformats.org/officeDocument/2006/relationships/image" Target="../media/image26.jpeg"/><Relationship Id="rId32" Type="http://schemas.openxmlformats.org/officeDocument/2006/relationships/image" Target="../media/image27.svg"/><Relationship Id="rId5" Type="http://schemas.openxmlformats.org/officeDocument/2006/relationships/image" Target="../media/image12.png"/><Relationship Id="rId15" Type="http://schemas.openxmlformats.org/officeDocument/2006/relationships/image" Target="../media/image12.svg"/><Relationship Id="rId23" Type="http://schemas.openxmlformats.org/officeDocument/2006/relationships/image" Target="../media/image25.jpeg"/><Relationship Id="rId28" Type="http://schemas.openxmlformats.org/officeDocument/2006/relationships/image" Target="../media/image25.svg"/><Relationship Id="rId10" Type="http://schemas.openxmlformats.org/officeDocument/2006/relationships/image" Target="../media/image15.png"/><Relationship Id="rId19" Type="http://schemas.openxmlformats.org/officeDocument/2006/relationships/image" Target="../media/image21.jpeg"/><Relationship Id="rId31" Type="http://schemas.openxmlformats.org/officeDocument/2006/relationships/image" Target="../media/image31.png"/><Relationship Id="rId4" Type="http://schemas.openxmlformats.org/officeDocument/2006/relationships/image" Target="../media/image2.svg"/><Relationship Id="rId9" Type="http://schemas.openxmlformats.org/officeDocument/2006/relationships/image" Target="../media/image14.png"/><Relationship Id="rId14" Type="http://schemas.openxmlformats.org/officeDocument/2006/relationships/image" Target="../media/image17.png"/><Relationship Id="rId22" Type="http://schemas.openxmlformats.org/officeDocument/2006/relationships/image" Target="../media/image24.jpeg"/><Relationship Id="rId27" Type="http://schemas.openxmlformats.org/officeDocument/2006/relationships/image" Target="../media/image29.png"/><Relationship Id="rId30" Type="http://schemas.openxmlformats.org/officeDocument/2006/relationships/image" Target="../media/image30.png"/><Relationship Id="rId8" Type="http://schemas.openxmlformats.org/officeDocument/2006/relationships/image" Target="../media/image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ropouthelp.tn.edu.tw/Home/Defaul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9552" y="2140229"/>
            <a:ext cx="8211447" cy="76944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zh-TW" sz="4400" b="1" dirty="0" smtClean="0">
                <a:ln w="6350">
                  <a:noFill/>
                </a:ln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ISP</a:t>
            </a:r>
            <a:r>
              <a:rPr lang="zh-TW" altLang="en-US" sz="4400" b="1" dirty="0" smtClean="0">
                <a:ln w="6350">
                  <a:noFill/>
                </a:ln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申請及</a:t>
            </a:r>
            <a:r>
              <a:rPr lang="zh-TW" altLang="en-US" sz="4400" b="1">
                <a:ln w="6350">
                  <a:noFill/>
                </a:ln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輔導方案說明</a:t>
            </a:r>
            <a:endParaRPr lang="en-US" altLang="zh-TW" sz="4400" b="1" dirty="0">
              <a:ln w="6350">
                <a:noFill/>
              </a:ln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69817" y="3538228"/>
            <a:ext cx="4283383" cy="8617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2500" b="1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      學輔校安科報告</a:t>
            </a:r>
            <a:endParaRPr lang="en-US" altLang="zh-TW" sz="2500" b="1" dirty="0">
              <a:solidFill>
                <a:schemeClr val="accent6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ctr"/>
            <a:r>
              <a:rPr lang="en-US" altLang="zh-TW" sz="25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113</a:t>
            </a:r>
            <a:r>
              <a:rPr lang="zh-TW" altLang="en-US" sz="25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年</a:t>
            </a:r>
            <a:r>
              <a:rPr lang="en-US" altLang="zh-TW" sz="2500" b="1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r>
              <a:rPr lang="zh-TW" altLang="en-US" sz="25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月</a:t>
            </a:r>
            <a:r>
              <a:rPr lang="en-US" altLang="zh-TW" sz="25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10</a:t>
            </a:r>
            <a:r>
              <a:rPr lang="zh-TW" altLang="en-US" sz="25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日</a:t>
            </a:r>
            <a:endParaRPr lang="en-US" altLang="zh-CN" sz="2500" b="1" dirty="0">
              <a:solidFill>
                <a:schemeClr val="accent6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18"/>
            <a:ext cx="9144000" cy="1444876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247" y="3610345"/>
            <a:ext cx="2138753" cy="1533156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A233D2F-B964-4EB6-A747-62CBBAB9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16216" y="4769422"/>
            <a:ext cx="2133600" cy="273844"/>
          </a:xfrm>
        </p:spPr>
        <p:txBody>
          <a:bodyPr/>
          <a:lstStyle/>
          <a:p>
            <a:fld id="{A77D73C6-6C2F-48CB-8888-B8D11C5DB613}" type="slidenum">
              <a:rPr lang="zh-CN" altLang="en-US" smtClean="0"/>
              <a:pPr/>
              <a:t>1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67544" y="1515213"/>
            <a:ext cx="80763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500" b="1" spc="225" dirty="0">
                <a:latin typeface="微軟正黑體" pitchFamily="34" charset="-120"/>
                <a:ea typeface="微軟正黑體" pitchFamily="34" charset="-120"/>
              </a:rPr>
              <a:t>一、提升學校與輔諮中心之合作關係</a:t>
            </a:r>
            <a:endParaRPr lang="en-US" altLang="zh-TW" sz="2500" b="1" spc="225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500" b="1" spc="225" dirty="0">
                <a:latin typeface="微軟正黑體" pitchFamily="34" charset="-120"/>
                <a:ea typeface="微軟正黑體" pitchFamily="34" charset="-120"/>
                <a:sym typeface="Wingdings" panose="05000000000000000000" pitchFamily="2" charset="2"/>
              </a:rPr>
              <a:t>二、增進輔諮中心個案管理功能</a:t>
            </a:r>
            <a:endParaRPr lang="en-US" altLang="zh-TW" sz="2500" b="1" spc="225" dirty="0">
              <a:latin typeface="微軟正黑體" pitchFamily="34" charset="-120"/>
              <a:ea typeface="微軟正黑體" pitchFamily="34" charset="-120"/>
              <a:sym typeface="Wingdings" panose="05000000000000000000" pitchFamily="2" charset="2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" b="60766"/>
          <a:stretch/>
        </p:blipFill>
        <p:spPr>
          <a:xfrm>
            <a:off x="2023030" y="2283718"/>
            <a:ext cx="5559986" cy="3015074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8667"/>
            <a:ext cx="9144000" cy="144487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12050" y="280308"/>
            <a:ext cx="86257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spc="225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中</a:t>
            </a:r>
            <a:r>
              <a:rPr lang="zh-TW" altLang="en-US" sz="3600" b="1" spc="225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輟、長期缺課、偏差行為學生評估及輔導流程圖</a:t>
            </a:r>
            <a:endParaRPr lang="en-US" altLang="zh-TW" sz="3600" b="1" spc="225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40" y="4083918"/>
            <a:ext cx="1478117" cy="1059582"/>
          </a:xfrm>
          <a:prstGeom prst="rect">
            <a:avLst/>
          </a:prstGeom>
        </p:spPr>
      </p:pic>
      <p:sp>
        <p:nvSpPr>
          <p:cNvPr id="16" name="投影片編號版面配置區 1">
            <a:extLst>
              <a:ext uri="{FF2B5EF4-FFF2-40B4-BE49-F238E27FC236}">
                <a16:creationId xmlns:a16="http://schemas.microsoft.com/office/drawing/2014/main" id="{EA233D2F-B964-4EB6-A747-62CBBAB9A8E6}"/>
              </a:ext>
            </a:extLst>
          </p:cNvPr>
          <p:cNvSpPr txBox="1">
            <a:spLocks/>
          </p:cNvSpPr>
          <p:nvPr/>
        </p:nvSpPr>
        <p:spPr>
          <a:xfrm>
            <a:off x="6516216" y="4769422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7D73C6-6C2F-48CB-8888-B8D11C5DB613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4773224" y="1069089"/>
            <a:ext cx="41472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200" b="1" dirty="0" smtClean="0">
                <a:solidFill>
                  <a:srgbClr val="2021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輔諮中心</a:t>
            </a:r>
            <a:r>
              <a:rPr lang="zh-TW" altLang="en-US" sz="2400" b="1" dirty="0" smtClean="0">
                <a:solidFill>
                  <a:srgbClr val="2021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電話</a:t>
            </a:r>
            <a:r>
              <a:rPr lang="zh-TW" altLang="en-US" sz="2400" b="1" dirty="0" smtClean="0">
                <a:solidFill>
                  <a:srgbClr val="202124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/>
              </a:rPr>
              <a:t>06-252-1083</a:t>
            </a:r>
            <a:endParaRPr lang="zh-TW" altLang="en-US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080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84" y="-118414"/>
            <a:ext cx="9144000" cy="14448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1342" y="290809"/>
            <a:ext cx="4416594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偏差行為說明</a:t>
            </a:r>
            <a:endParaRPr lang="zh-CN" altLang="en-US" sz="55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20382867-0D9A-4845-9AFF-06CF5B5AF457}"/>
              </a:ext>
            </a:extLst>
          </p:cNvPr>
          <p:cNvSpPr/>
          <p:nvPr/>
        </p:nvSpPr>
        <p:spPr>
          <a:xfrm>
            <a:off x="2717411" y="3245070"/>
            <a:ext cx="4680520" cy="16569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Ø"/>
            </a:pPr>
            <a:endParaRPr lang="zh-TW" altLang="en-US" sz="1800" dirty="0"/>
          </a:p>
        </p:txBody>
      </p:sp>
      <p:sp>
        <p:nvSpPr>
          <p:cNvPr id="10" name="TextBox 3"/>
          <p:cNvSpPr txBox="1"/>
          <p:nvPr/>
        </p:nvSpPr>
        <p:spPr>
          <a:xfrm>
            <a:off x="179512" y="290809"/>
            <a:ext cx="990109" cy="94910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6000" dirty="0" smtClean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endParaRPr lang="zh-CN" altLang="en-US" sz="6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592966" y="2290252"/>
            <a:ext cx="315182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1.</a:t>
            </a:r>
            <a:r>
              <a:rPr lang="zh-TW" altLang="en-US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觸犯</a:t>
            </a:r>
            <a:r>
              <a:rPr lang="zh-TW" altLang="en-US" sz="33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刑罰</a:t>
            </a:r>
            <a:r>
              <a:rPr lang="zh-TW" altLang="en-US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法律</a:t>
            </a:r>
            <a:endParaRPr lang="en-US" altLang="zh-TW" sz="3300" b="1" dirty="0" smtClean="0">
              <a:solidFill>
                <a:schemeClr val="accent6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627546" y="3040229"/>
            <a:ext cx="6553397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2.</a:t>
            </a:r>
            <a:r>
              <a:rPr lang="zh-TW" altLang="en-US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曝</a:t>
            </a:r>
            <a:r>
              <a:rPr lang="zh-TW" altLang="en-US" sz="33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險</a:t>
            </a:r>
            <a:r>
              <a:rPr lang="zh-TW" altLang="en-US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行為</a:t>
            </a:r>
            <a:r>
              <a:rPr lang="en-US" altLang="zh-TW" sz="1200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(</a:t>
            </a:r>
            <a:r>
              <a:rPr lang="zh-TW" altLang="en-US" sz="1200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不利於健全自我成長或損及他人權益行為，有預防及輔導</a:t>
            </a:r>
            <a:r>
              <a:rPr lang="zh-TW" altLang="en-US" sz="1200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必要</a:t>
            </a:r>
            <a:r>
              <a:rPr lang="en-US" altLang="zh-TW" sz="1200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)</a:t>
            </a:r>
            <a:endParaRPr lang="zh-TW" altLang="en-US" sz="1200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）無正當理由經常攜帶危險器械。</a:t>
            </a:r>
            <a:b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</a:b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）有施用毒品或迷幻物品之行為而尚未觸犯刑罰法律。</a:t>
            </a:r>
            <a:b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</a:b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）有預備犯罪或犯罪未遂而為法所不罰之行為。</a:t>
            </a:r>
          </a:p>
        </p:txBody>
      </p:sp>
      <p:sp>
        <p:nvSpPr>
          <p:cNvPr id="8" name="TextBox 2"/>
          <p:cNvSpPr txBox="1"/>
          <p:nvPr/>
        </p:nvSpPr>
        <p:spPr>
          <a:xfrm>
            <a:off x="395536" y="1493315"/>
            <a:ext cx="77048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300" b="1" dirty="0" smtClean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由少年法院依少年事件處理法處理</a:t>
            </a:r>
            <a:endParaRPr lang="en-US" altLang="zh-TW" sz="3300" b="1" dirty="0" smtClean="0">
              <a:solidFill>
                <a:srgbClr val="FF000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489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84" y="-118414"/>
            <a:ext cx="9144000" cy="14448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6440" y="156243"/>
            <a:ext cx="4416594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偏差行為</a:t>
            </a:r>
            <a:r>
              <a:rPr lang="zh-TW" altLang="en-US" sz="5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說明</a:t>
            </a:r>
            <a:endParaRPr lang="zh-CN" altLang="en-US" sz="55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20382867-0D9A-4845-9AFF-06CF5B5AF457}"/>
              </a:ext>
            </a:extLst>
          </p:cNvPr>
          <p:cNvSpPr/>
          <p:nvPr/>
        </p:nvSpPr>
        <p:spPr>
          <a:xfrm>
            <a:off x="2717411" y="3245070"/>
            <a:ext cx="4680520" cy="16569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Ø"/>
            </a:pPr>
            <a:endParaRPr lang="zh-TW" altLang="en-US" sz="1800" dirty="0"/>
          </a:p>
        </p:txBody>
      </p:sp>
      <p:sp>
        <p:nvSpPr>
          <p:cNvPr id="10" name="TextBox 3"/>
          <p:cNvSpPr txBox="1"/>
          <p:nvPr/>
        </p:nvSpPr>
        <p:spPr>
          <a:xfrm>
            <a:off x="124398" y="128680"/>
            <a:ext cx="990109" cy="94910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6000" dirty="0" smtClean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endParaRPr lang="zh-CN" altLang="en-US" sz="6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323528" y="1029279"/>
            <a:ext cx="65004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3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r>
              <a:rPr lang="en-US" altLang="zh-TW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.</a:t>
            </a:r>
            <a:r>
              <a:rPr lang="zh-TW" altLang="en-US" sz="36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少年偏差行為預防及輔導辦法</a:t>
            </a:r>
            <a:endParaRPr lang="zh-CN" altLang="en-US" sz="36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323528" y="1731887"/>
            <a:ext cx="874216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）與有犯罪習性之人交往。</a:t>
            </a:r>
            <a:endParaRPr lang="en-US" altLang="zh-TW" sz="25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）參加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不良組織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。</a:t>
            </a:r>
            <a:endParaRPr lang="en-US" altLang="zh-TW" sz="2500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）加暴行於人或互相鬥毆未至傷害。</a:t>
            </a:r>
            <a:endParaRPr lang="en-US" altLang="zh-TW" sz="2500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4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r>
              <a:rPr lang="zh-TW" altLang="en-US" sz="21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藉端滋擾住戶、工廠、公司行號、公共場所或公眾得出入之場所</a:t>
            </a:r>
            <a:r>
              <a:rPr lang="zh-TW" altLang="en-US" sz="21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。</a:t>
            </a:r>
            <a:endParaRPr lang="en-US" altLang="zh-TW" sz="2100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5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r>
              <a:rPr lang="zh-TW" altLang="en-US" sz="22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於</a:t>
            </a:r>
            <a:r>
              <a:rPr lang="zh-TW" altLang="en-US" sz="22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非公共場所或非公眾得出入之職業賭博場所，賭博財物。</a:t>
            </a:r>
            <a:endParaRPr lang="en-US" altLang="zh-TW" sz="2200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6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）深夜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遊蕩，形跡可疑，經詢無正當理由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。</a:t>
            </a:r>
            <a:endParaRPr lang="en-US" altLang="zh-TW" sz="2500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7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）與有犯罪習性之人交往。</a:t>
            </a:r>
            <a:endParaRPr lang="en-US" altLang="zh-TW" sz="25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8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）濫用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藥物</a:t>
            </a:r>
            <a:endParaRPr lang="en-US" altLang="zh-TW" sz="25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5004048" y="4342759"/>
            <a:ext cx="39934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300" b="1" dirty="0" smtClean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「</a:t>
            </a:r>
            <a:r>
              <a:rPr lang="zh-TW" altLang="en-US" sz="3300" b="1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得」由</a:t>
            </a:r>
            <a:r>
              <a:rPr lang="zh-TW" altLang="en-US" sz="3300" b="1" dirty="0" smtClean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少輔會輔導</a:t>
            </a:r>
            <a:endParaRPr lang="en-US" altLang="zh-TW" sz="3300" b="1" dirty="0" smtClean="0">
              <a:solidFill>
                <a:srgbClr val="FF000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222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84" y="-118414"/>
            <a:ext cx="9144000" cy="14448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69621" y="128680"/>
            <a:ext cx="4416594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偏差行為</a:t>
            </a:r>
            <a:r>
              <a:rPr lang="zh-TW" altLang="en-US" sz="5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說明</a:t>
            </a:r>
            <a:endParaRPr lang="zh-CN" altLang="en-US" sz="55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20382867-0D9A-4845-9AFF-06CF5B5AF457}"/>
              </a:ext>
            </a:extLst>
          </p:cNvPr>
          <p:cNvSpPr/>
          <p:nvPr/>
        </p:nvSpPr>
        <p:spPr>
          <a:xfrm>
            <a:off x="2717411" y="3245070"/>
            <a:ext cx="4680520" cy="16569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Ø"/>
            </a:pPr>
            <a:endParaRPr lang="zh-TW" altLang="en-US" sz="1800" dirty="0"/>
          </a:p>
        </p:txBody>
      </p:sp>
      <p:sp>
        <p:nvSpPr>
          <p:cNvPr id="10" name="TextBox 3"/>
          <p:cNvSpPr txBox="1"/>
          <p:nvPr/>
        </p:nvSpPr>
        <p:spPr>
          <a:xfrm>
            <a:off x="179512" y="128680"/>
            <a:ext cx="990109" cy="94910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6000" dirty="0" smtClean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endParaRPr lang="zh-CN" altLang="en-US" sz="6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167121" y="1203598"/>
            <a:ext cx="8738389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9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）逃學、逃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家</a:t>
            </a:r>
            <a:endParaRPr lang="en-US" altLang="zh-TW" sz="2500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10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出入酒家（店）、夜店、特種咖啡茶室、成人用品零售店、限制級電子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遊戲  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          場</a:t>
            </a: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及其他涉及賭博、色情、暴力等經社政主管機關認定足以危害其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身心健康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          之</a:t>
            </a: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場所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。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11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）吸菸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、飲酒、嚼檳榔或使用其他有害身心健康之物質。</a:t>
            </a:r>
            <a:endParaRPr lang="en-US" altLang="zh-TW" sz="2500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12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觀看、閱覽、收聽或使用有害其身心健康之暴力、血腥、色情、猥褻、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賭博</a:t>
            </a:r>
            <a:endParaRPr lang="en-US" altLang="zh-TW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           之</a:t>
            </a: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出版品、圖畫、影片、光碟、磁片、電子訊號、遊戲軟體、網際網路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內容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          或</a:t>
            </a: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其他物品。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13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r>
              <a:rPr lang="zh-TW" altLang="en-US" sz="22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在道路上競駛、競技或以蛇行等危險方式駕車或參與其行為。</a:t>
            </a:r>
            <a:endParaRPr lang="en-US" altLang="zh-TW" sz="2200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14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r>
              <a:rPr lang="zh-TW" altLang="en-US" sz="23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超過合理時間持續使用電子類產品，致有害身心健康。</a:t>
            </a:r>
            <a:endParaRPr lang="en-US" altLang="zh-TW" sz="2300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15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r>
              <a:rPr lang="zh-TW" altLang="en-US" sz="20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其他不利於健全自我成長，或損及他人權益或公共秩序之行為。</a:t>
            </a:r>
            <a:endParaRPr lang="en-US" altLang="zh-TW" sz="2000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3946740" y="1107693"/>
            <a:ext cx="526297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300" b="1" dirty="0" smtClean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具學籍者「應」由學校輔導</a:t>
            </a:r>
            <a:endParaRPr lang="en-US" altLang="zh-TW" sz="3300" b="1" dirty="0" smtClean="0">
              <a:solidFill>
                <a:srgbClr val="FF000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1948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84" y="-118414"/>
            <a:ext cx="9144000" cy="14448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69621" y="169413"/>
            <a:ext cx="4416594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偏差行為</a:t>
            </a:r>
            <a:r>
              <a:rPr lang="zh-TW" altLang="en-US" sz="5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說明</a:t>
            </a:r>
            <a:endParaRPr lang="zh-CN" altLang="en-US" sz="55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20382867-0D9A-4845-9AFF-06CF5B5AF457}"/>
              </a:ext>
            </a:extLst>
          </p:cNvPr>
          <p:cNvSpPr/>
          <p:nvPr/>
        </p:nvSpPr>
        <p:spPr>
          <a:xfrm>
            <a:off x="2717411" y="3245070"/>
            <a:ext cx="4680520" cy="16569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Ø"/>
            </a:pPr>
            <a:endParaRPr lang="zh-TW" altLang="en-US" sz="1800" dirty="0"/>
          </a:p>
        </p:txBody>
      </p:sp>
      <p:sp>
        <p:nvSpPr>
          <p:cNvPr id="10" name="TextBox 3"/>
          <p:cNvSpPr txBox="1"/>
          <p:nvPr/>
        </p:nvSpPr>
        <p:spPr>
          <a:xfrm>
            <a:off x="179512" y="113744"/>
            <a:ext cx="990109" cy="94910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6000" dirty="0" smtClean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endParaRPr lang="zh-CN" altLang="en-US" sz="6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298107" y="1148733"/>
            <a:ext cx="55771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3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4</a:t>
            </a:r>
            <a:r>
              <a:rPr lang="en-US" altLang="zh-TW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.</a:t>
            </a:r>
            <a:r>
              <a:rPr lang="zh-TW" altLang="en-US" sz="36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學生常見偏差行為的類</a:t>
            </a:r>
            <a:r>
              <a:rPr lang="zh-TW" altLang="en-US" sz="36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別</a:t>
            </a:r>
            <a:endParaRPr lang="zh-CN" altLang="en-US" sz="36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279898" y="1995686"/>
            <a:ext cx="8476418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竊盜 </a:t>
            </a:r>
            <a:endParaRPr lang="en-US" altLang="zh-TW" sz="25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）詐欺車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手 </a:t>
            </a:r>
            <a:endParaRPr lang="en-US" altLang="zh-TW" sz="25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）逃學、逃家</a:t>
            </a:r>
            <a:endParaRPr lang="en-US" altLang="zh-TW" sz="2500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4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）嚴重網路成癮</a:t>
            </a:r>
            <a:endParaRPr lang="en-US" altLang="zh-TW" sz="2500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5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）校園暴力及相關行為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(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含傷害、妨害秩序、恐嚇勒索等</a:t>
            </a:r>
            <a:r>
              <a:rPr lang="en-US" altLang="zh-TW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)</a:t>
            </a:r>
          </a:p>
          <a:p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6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）濫</a:t>
            </a:r>
            <a:r>
              <a:rPr lang="zh-TW" altLang="en-US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用藥物</a:t>
            </a:r>
            <a:endParaRPr lang="en-US" altLang="zh-TW" sz="25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TW" sz="2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7</a:t>
            </a:r>
            <a:r>
              <a:rPr lang="zh-TW" altLang="en-US" sz="2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）近期興起網路賭博犯罪 </a:t>
            </a:r>
            <a:endParaRPr lang="en-US" altLang="zh-TW" sz="2500" b="1" dirty="0" smtClean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638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84" y="-118414"/>
            <a:ext cx="9144000" cy="1444876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20382867-0D9A-4845-9AFF-06CF5B5AF457}"/>
              </a:ext>
            </a:extLst>
          </p:cNvPr>
          <p:cNvSpPr/>
          <p:nvPr/>
        </p:nvSpPr>
        <p:spPr>
          <a:xfrm>
            <a:off x="2717411" y="3245070"/>
            <a:ext cx="4680520" cy="16569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Ø"/>
            </a:pPr>
            <a:endParaRPr lang="zh-TW" altLang="en-US" sz="1800" dirty="0"/>
          </a:p>
        </p:txBody>
      </p:sp>
      <p:sp>
        <p:nvSpPr>
          <p:cNvPr id="10" name="TextBox 3"/>
          <p:cNvSpPr txBox="1"/>
          <p:nvPr/>
        </p:nvSpPr>
        <p:spPr>
          <a:xfrm>
            <a:off x="132602" y="108353"/>
            <a:ext cx="860971" cy="666263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6000" dirty="0" smtClean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4</a:t>
            </a:r>
            <a:endParaRPr lang="zh-CN" altLang="en-US" sz="6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99434" y="39409"/>
            <a:ext cx="2895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輔導方案</a:t>
            </a:r>
            <a:endParaRPr lang="zh-CN" altLang="en-US" sz="48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id="{CF31F35F-1826-4FBE-BE1C-1033150200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592599"/>
              </p:ext>
            </p:extLst>
          </p:nvPr>
        </p:nvGraphicFramePr>
        <p:xfrm>
          <a:off x="138463" y="843559"/>
          <a:ext cx="8856796" cy="4058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9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0971">
                  <a:extLst>
                    <a:ext uri="{9D8B030D-6E8A-4147-A177-3AD203B41FA5}">
                      <a16:colId xmlns:a16="http://schemas.microsoft.com/office/drawing/2014/main" val="99703889"/>
                    </a:ext>
                  </a:extLst>
                </a:gridCol>
              </a:tblGrid>
              <a:tr h="4941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計畫名稱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申請項目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申請時間</a:t>
                      </a:r>
                      <a:r>
                        <a:rPr lang="en-US" altLang="zh-TW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方式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經費使用期程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8398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國教</a:t>
                      </a:r>
                      <a:r>
                        <a:rPr lang="zh-TW" altLang="en-US" sz="18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署</a:t>
                      </a:r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：</a:t>
                      </a:r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</a:t>
                      </a:r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輟生預防追蹤與復學輔導</a:t>
                      </a:r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工作計畫</a:t>
                      </a:r>
                      <a:endParaRPr lang="en-US" altLang="zh-TW" sz="18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</a:t>
                      </a:r>
                      <a:r>
                        <a:rPr lang="zh-TW" altLang="en-US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度經費</a:t>
                      </a:r>
                      <a:r>
                        <a:rPr lang="en-US" altLang="zh-TW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高關懷</a:t>
                      </a:r>
                      <a:r>
                        <a:rPr lang="en-US" altLang="zh-TW" sz="1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</a:t>
                      </a:r>
                      <a:r>
                        <a:rPr lang="zh-TW" altLang="en-US" sz="1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1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、彈性</a:t>
                      </a:r>
                      <a:r>
                        <a:rPr lang="zh-TW" altLang="en-US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r>
                        <a:rPr lang="en-US" altLang="zh-TW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</a:t>
                      </a:r>
                      <a:r>
                        <a:rPr lang="zh-TW" altLang="en-US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altLang="en-US" sz="1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職場</a:t>
                      </a:r>
                      <a:r>
                        <a:rPr lang="zh-TW" altLang="en-US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參訪、</a:t>
                      </a:r>
                      <a:endParaRPr lang="en-US" altLang="zh-TW" sz="15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中途班、</a:t>
                      </a:r>
                      <a:endParaRPr lang="en-US" altLang="zh-TW" sz="15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慈輝班</a:t>
                      </a:r>
                      <a:r>
                        <a:rPr lang="en-US" altLang="zh-TW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</a:t>
                      </a:r>
                      <a:endParaRPr lang="zh-TW" altLang="en-US" sz="1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月初之前</a:t>
                      </a:r>
                      <a:endParaRPr lang="en-US" altLang="zh-TW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學校送計畫及概算表至學輔科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</a:t>
                      </a:r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隔</a:t>
                      </a:r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endParaRPr lang="zh-TW" altLang="en-US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28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學輔</a:t>
                      </a:r>
                      <a:r>
                        <a:rPr lang="zh-TW" altLang="en-US" sz="18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</a:t>
                      </a:r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：</a:t>
                      </a:r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</a:t>
                      </a:r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輟</a:t>
                      </a:r>
                      <a:r>
                        <a:rPr lang="en-US" altLang="zh-TW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ISP</a:t>
                      </a:r>
                      <a:r>
                        <a:rPr lang="en-US" altLang="zh-TW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年度經費</a:t>
                      </a:r>
                      <a:r>
                        <a:rPr lang="en-US" altLang="zh-TW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8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個</a:t>
                      </a:r>
                      <a:r>
                        <a:rPr lang="zh-TW" altLang="en-US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別化</a:t>
                      </a:r>
                      <a:r>
                        <a:rPr lang="zh-TW" altLang="zh-TW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適性</a:t>
                      </a:r>
                      <a:r>
                        <a:rPr lang="zh-TW" altLang="zh-TW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課程</a:t>
                      </a:r>
                      <a:r>
                        <a:rPr lang="zh-TW" altLang="en-US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、生涯相關</a:t>
                      </a:r>
                      <a:endParaRPr lang="en-US" altLang="zh-TW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有中輟系統列管個案或重大偏差行為學生</a:t>
                      </a:r>
                      <a:r>
                        <a:rPr lang="zh-TW" altLang="en-US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</a:t>
                      </a:r>
                      <a:r>
                        <a:rPr lang="zh-TW" altLang="en-US" sz="1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r>
                        <a:rPr lang="zh-TW" altLang="en-US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  <a:r>
                        <a:rPr lang="zh-TW" altLang="en-US" sz="1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送計畫及概算表至學輔科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全年度</a:t>
                      </a:r>
                      <a:endParaRPr lang="en-US" altLang="zh-TW" sz="18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</a:t>
                      </a:r>
                      <a:r>
                        <a:rPr lang="zh-TW" altLang="en-US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~11</a:t>
                      </a:r>
                      <a:r>
                        <a:rPr lang="zh-TW" altLang="en-US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月市預算、</a:t>
                      </a:r>
                      <a:r>
                        <a:rPr lang="en-US" altLang="zh-TW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月募款經費</a:t>
                      </a:r>
                      <a:r>
                        <a:rPr lang="en-US" altLang="zh-TW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2961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輔諮</a:t>
                      </a:r>
                      <a:r>
                        <a:rPr lang="zh-TW" altLang="en-US" sz="18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中心</a:t>
                      </a:r>
                      <a:r>
                        <a:rPr lang="en-US" altLang="zh-TW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</a:t>
                      </a:r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師傅</a:t>
                      </a:r>
                      <a:endParaRPr lang="en-US" altLang="zh-TW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r>
                        <a:rPr lang="en-US" altLang="zh-TW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輔諮</a:t>
                      </a:r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中心專輔人員、</a:t>
                      </a:r>
                      <a:endParaRPr lang="en-US" altLang="zh-TW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職場體驗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線上申請、專輔人員評估後轉介</a:t>
                      </a:r>
                      <a:endParaRPr lang="zh-TW" altLang="en-US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~11</a:t>
                      </a:r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928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84" y="-118414"/>
            <a:ext cx="9144000" cy="1444876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20382867-0D9A-4845-9AFF-06CF5B5AF457}"/>
              </a:ext>
            </a:extLst>
          </p:cNvPr>
          <p:cNvSpPr/>
          <p:nvPr/>
        </p:nvSpPr>
        <p:spPr>
          <a:xfrm>
            <a:off x="2717411" y="3245070"/>
            <a:ext cx="4680520" cy="16569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Ø"/>
            </a:pPr>
            <a:endParaRPr lang="zh-TW" altLang="en-US" sz="1800" dirty="0"/>
          </a:p>
        </p:txBody>
      </p:sp>
      <p:sp>
        <p:nvSpPr>
          <p:cNvPr id="10" name="TextBox 3"/>
          <p:cNvSpPr txBox="1"/>
          <p:nvPr/>
        </p:nvSpPr>
        <p:spPr>
          <a:xfrm>
            <a:off x="110629" y="177295"/>
            <a:ext cx="990109" cy="94910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6000" dirty="0" smtClean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4</a:t>
            </a:r>
            <a:endParaRPr lang="zh-CN" altLang="en-US" sz="6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00738" y="166263"/>
            <a:ext cx="32624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0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輔導方案</a:t>
            </a:r>
            <a:endParaRPr lang="zh-CN" altLang="en-US" sz="60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CF31F35F-1826-4FBE-BE1C-1033150200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407618"/>
              </p:ext>
            </p:extLst>
          </p:nvPr>
        </p:nvGraphicFramePr>
        <p:xfrm>
          <a:off x="287204" y="1126403"/>
          <a:ext cx="8749292" cy="3910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159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名稱</a:t>
                      </a:r>
                      <a:endParaRPr lang="zh-TW" altLang="en-US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申請項目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申請時間</a:t>
                      </a:r>
                      <a:r>
                        <a:rPr lang="en-US" altLang="zh-TW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方式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15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家教中心</a:t>
                      </a:r>
                      <a:r>
                        <a:rPr lang="zh-TW" altLang="en-US" sz="1600" b="1" dirty="0" smtClean="0">
                          <a:solidFill>
                            <a:srgbClr val="FF0000"/>
                          </a:solidFill>
                          <a:latin typeface="新細明體" panose="02020500000000000000" pitchFamily="18" charset="-120"/>
                          <a:ea typeface="+mn-ea"/>
                        </a:rPr>
                        <a:t>：</a:t>
                      </a:r>
                      <a:r>
                        <a:rPr lang="en-US" altLang="zh-TW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社區生活營</a:t>
                      </a:r>
                      <a:endParaRPr lang="en-US" altLang="zh-TW" sz="16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個別化親職教育專案</a:t>
                      </a:r>
                      <a:endParaRPr lang="en-US" altLang="zh-TW" sz="16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altLang="en-US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夜光天使</a:t>
                      </a:r>
                      <a:endParaRPr lang="en-US" altLang="zh-TW" sz="16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altLang="en-US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創造心生活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小團體諮商</a:t>
                      </a:r>
                      <a:endParaRPr lang="en-US" altLang="zh-TW" sz="15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志工以家訪、電訪陪伴案家</a:t>
                      </a:r>
                      <a:endParaRPr lang="en-US" altLang="zh-TW" sz="15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altLang="en-US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課後照顧服務延伸至夜間</a:t>
                      </a:r>
                      <a:endParaRPr lang="en-US" altLang="zh-TW" sz="15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altLang="en-US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專輔人員對家長進行專業晤談</a:t>
                      </a:r>
                      <a:endParaRPr lang="zh-TW" altLang="en-US" sz="1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洽詢家庭教育中心</a:t>
                      </a:r>
                      <a:endParaRPr lang="zh-TW" altLang="en-US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6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少輔會</a:t>
                      </a:r>
                      <a:r>
                        <a:rPr lang="zh-TW" altLang="en-US" sz="1400" b="1" dirty="0" smtClean="0">
                          <a:solidFill>
                            <a:srgbClr val="FF0000"/>
                          </a:solidFill>
                          <a:latin typeface="新細明體" panose="02020500000000000000" pitchFamily="18" charset="-120"/>
                          <a:ea typeface="+mn-ea"/>
                        </a:rPr>
                        <a:t>：</a:t>
                      </a:r>
                      <a:r>
                        <a:rPr lang="zh-TW" altLang="en-US" sz="16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少輔員輔導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輔導偏差行為學生</a:t>
                      </a:r>
                    </a:p>
                    <a:p>
                      <a:endParaRPr lang="zh-TW" altLang="en-US" sz="14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填寫轉介單進行轉介</a:t>
                      </a:r>
                      <a:endParaRPr lang="en-US" altLang="zh-TW" sz="16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轉介單可至</a:t>
                      </a:r>
                      <a:r>
                        <a:rPr lang="zh-TW" altLang="en-US" sz="15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中離、中輟支持網</a:t>
                      </a:r>
                      <a:r>
                        <a:rPr lang="zh-TW" altLang="en-US" sz="15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下載</a:t>
                      </a:r>
                      <a:endParaRPr lang="zh-TW" altLang="en-US" sz="16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83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社會局</a:t>
                      </a:r>
                      <a:r>
                        <a:rPr lang="zh-TW" altLang="en-US" sz="1800" b="1" dirty="0" smtClean="0">
                          <a:solidFill>
                            <a:srgbClr val="FF0000"/>
                          </a:solidFill>
                          <a:latin typeface="新細明體" panose="02020500000000000000" pitchFamily="18" charset="-120"/>
                          <a:ea typeface="+mn-ea"/>
                        </a:rPr>
                        <a:t>：</a:t>
                      </a:r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關懷</a:t>
                      </a:r>
                      <a:r>
                        <a:rPr lang="en-US" altLang="zh-TW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</a:t>
                      </a:r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起來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經濟扶助、脆弱家庭、兒少保協助，與輔諮中心社工功能不同，可同時共案</a:t>
                      </a:r>
                      <a:endParaRPr lang="zh-TW" altLang="en-US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線上通報</a:t>
                      </a:r>
                      <a:endParaRPr lang="en-US" altLang="zh-TW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29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衛生局</a:t>
                      </a:r>
                      <a:r>
                        <a:rPr lang="zh-TW" altLang="en-US" sz="1800" b="1" dirty="0" smtClean="0">
                          <a:solidFill>
                            <a:srgbClr val="FF0000"/>
                          </a:solidFill>
                          <a:latin typeface="新細明體" panose="02020500000000000000" pitchFamily="18" charset="-120"/>
                          <a:ea typeface="+mn-ea"/>
                        </a:rPr>
                        <a:t>：</a:t>
                      </a:r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網路使用困擾諮詢專線、到宅方案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06-2679-751</a:t>
                      </a:r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轉</a:t>
                      </a:r>
                      <a:r>
                        <a:rPr lang="en-US" altLang="zh-TW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168</a:t>
                      </a:r>
                      <a:endParaRPr lang="zh-TW" altLang="en-US" sz="18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洽詢衛生局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48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554"/>
            <a:ext cx="9144000" cy="134648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20382867-0D9A-4845-9AFF-06CF5B5AF457}"/>
              </a:ext>
            </a:extLst>
          </p:cNvPr>
          <p:cNvSpPr/>
          <p:nvPr/>
        </p:nvSpPr>
        <p:spPr>
          <a:xfrm>
            <a:off x="2717411" y="3245070"/>
            <a:ext cx="4680520" cy="16569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Ø"/>
            </a:pPr>
            <a:endParaRPr lang="zh-TW" altLang="en-US" sz="1800" dirty="0"/>
          </a:p>
        </p:txBody>
      </p:sp>
      <p:sp>
        <p:nvSpPr>
          <p:cNvPr id="10" name="TextBox 3"/>
          <p:cNvSpPr txBox="1"/>
          <p:nvPr/>
        </p:nvSpPr>
        <p:spPr>
          <a:xfrm>
            <a:off x="244501" y="103546"/>
            <a:ext cx="860971" cy="810279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6000" dirty="0" smtClean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4</a:t>
            </a:r>
            <a:endParaRPr lang="zh-CN" altLang="en-US" sz="6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00738" y="166263"/>
            <a:ext cx="26468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輔導方案</a:t>
            </a:r>
            <a:endParaRPr lang="zh-CN" altLang="en-US" sz="48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CF31F35F-1826-4FBE-BE1C-1033150200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590242"/>
              </p:ext>
            </p:extLst>
          </p:nvPr>
        </p:nvGraphicFramePr>
        <p:xfrm>
          <a:off x="127087" y="997261"/>
          <a:ext cx="8889826" cy="3875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7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362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非營利組織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服務內容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服務對象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4079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台少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盟</a:t>
                      </a:r>
                      <a:endParaRPr lang="en-US" altLang="zh-TW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青春不輟返校就學金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($)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逆風教育助學計畫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($)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12-19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歲中輟、中離生</a:t>
                      </a:r>
                      <a:endParaRPr lang="en-US" altLang="zh-TW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16-22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歲在校青少年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72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樂扶基金會</a:t>
                      </a:r>
                      <a:endParaRPr lang="en-US" altLang="zh-TW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愛心早餐</a:t>
                      </a:r>
                      <a:endParaRPr lang="en-US" altLang="zh-TW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就學兒童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622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兒少協會</a:t>
                      </a:r>
                      <a:endParaRPr lang="en-US" altLang="zh-TW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青少年生涯探索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15-18</a:t>
                      </a:r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歲青少年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6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YMCA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就業提升課程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15-24</a:t>
                      </a:r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歲未就學未就業青少年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622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勵馨基金會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青年就業培力、證照課程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15-24</a:t>
                      </a:r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青少年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9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道德重整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協會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青少年生涯培力及親職活動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12-18</a:t>
                      </a:r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歲青少年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36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基督教芥菜種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青年就業培力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endParaRPr lang="en-US" altLang="zh-TW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16-24</a:t>
                      </a:r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青少年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718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514D0D9-6B5A-4135-B218-4411E67D2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126403"/>
            <a:ext cx="6695675" cy="3878188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554"/>
            <a:ext cx="9144000" cy="134648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20382867-0D9A-4845-9AFF-06CF5B5AF457}"/>
              </a:ext>
            </a:extLst>
          </p:cNvPr>
          <p:cNvSpPr/>
          <p:nvPr/>
        </p:nvSpPr>
        <p:spPr>
          <a:xfrm>
            <a:off x="2717411" y="3245070"/>
            <a:ext cx="4680520" cy="16569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Ø"/>
            </a:pPr>
            <a:endParaRPr lang="zh-TW" altLang="en-US" sz="1800" dirty="0"/>
          </a:p>
        </p:txBody>
      </p:sp>
      <p:sp>
        <p:nvSpPr>
          <p:cNvPr id="10" name="TextBox 3"/>
          <p:cNvSpPr txBox="1"/>
          <p:nvPr/>
        </p:nvSpPr>
        <p:spPr>
          <a:xfrm>
            <a:off x="110629" y="177295"/>
            <a:ext cx="990109" cy="94910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6000" dirty="0" smtClean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4</a:t>
            </a:r>
            <a:endParaRPr lang="zh-CN" altLang="en-US" sz="6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00738" y="166263"/>
            <a:ext cx="32624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0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輔導方案</a:t>
            </a:r>
            <a:endParaRPr lang="zh-CN" altLang="en-US" sz="60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3" name="圓角矩形 2"/>
          <p:cNvSpPr/>
          <p:nvPr/>
        </p:nvSpPr>
        <p:spPr>
          <a:xfrm>
            <a:off x="1403648" y="1419622"/>
            <a:ext cx="5616624" cy="36004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chemeClr val="bg1"/>
                </a:solidFill>
              </a:ln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82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554"/>
            <a:ext cx="9144000" cy="134648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20382867-0D9A-4845-9AFF-06CF5B5AF457}"/>
              </a:ext>
            </a:extLst>
          </p:cNvPr>
          <p:cNvSpPr/>
          <p:nvPr/>
        </p:nvSpPr>
        <p:spPr>
          <a:xfrm>
            <a:off x="2717411" y="3245070"/>
            <a:ext cx="4680520" cy="16569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Ø"/>
            </a:pPr>
            <a:endParaRPr lang="zh-TW" altLang="en-US" sz="1800" dirty="0"/>
          </a:p>
        </p:txBody>
      </p:sp>
      <p:sp>
        <p:nvSpPr>
          <p:cNvPr id="10" name="TextBox 3"/>
          <p:cNvSpPr txBox="1"/>
          <p:nvPr/>
        </p:nvSpPr>
        <p:spPr>
          <a:xfrm>
            <a:off x="110629" y="177295"/>
            <a:ext cx="990109" cy="94910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6000" dirty="0" smtClean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4</a:t>
            </a:r>
            <a:endParaRPr lang="zh-CN" altLang="en-US" sz="6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00738" y="166263"/>
            <a:ext cx="32624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0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輔導方案</a:t>
            </a:r>
            <a:endParaRPr lang="zh-CN" altLang="en-US" sz="60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1314736"/>
            <a:ext cx="51603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zh-TW" altLang="en-US" sz="4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青少年探索班資源</a:t>
            </a:r>
            <a:endParaRPr lang="zh-TW" altLang="zh-TW" sz="4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70947" y="2364425"/>
            <a:ext cx="82021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委託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非營利組織辦理輔導會談、生涯探索課程、工作體驗等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年預計</a:t>
            </a:r>
            <a:r>
              <a:rPr lang="en-US" altLang="zh-TW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月下旬至</a:t>
            </a:r>
            <a:r>
              <a:rPr lang="en-US" altLang="zh-TW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</a:t>
            </a:r>
            <a:endParaRPr lang="en-US" altLang="zh-TW" sz="3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三中輟或無升學意願學生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未升學畢業生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高中中離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zh-TW" altLang="zh-TW" sz="3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4269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9144000" cy="1410173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19E87395-11C8-41CA-9A57-88497EF28B4A}"/>
              </a:ext>
            </a:extLst>
          </p:cNvPr>
          <p:cNvSpPr txBox="1"/>
          <p:nvPr/>
        </p:nvSpPr>
        <p:spPr>
          <a:xfrm>
            <a:off x="1583571" y="3240098"/>
            <a:ext cx="72008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偏差行為說明</a:t>
            </a:r>
            <a:endParaRPr lang="en-US" altLang="zh-TW" sz="48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5B082D74-A33A-4E7D-BDC3-B44D18A6F585}"/>
              </a:ext>
            </a:extLst>
          </p:cNvPr>
          <p:cNvSpPr txBox="1"/>
          <p:nvPr/>
        </p:nvSpPr>
        <p:spPr>
          <a:xfrm>
            <a:off x="1619670" y="4165711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輔導方案</a:t>
            </a:r>
            <a:endParaRPr lang="zh-CN" altLang="en-US" sz="44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3" name="TextBox 2">
            <a:extLst>
              <a:ext uri="{FF2B5EF4-FFF2-40B4-BE49-F238E27FC236}">
                <a16:creationId xmlns:a16="http://schemas.microsoft.com/office/drawing/2014/main" id="{EB40D59B-F791-4351-9499-799725DFD88D}"/>
              </a:ext>
            </a:extLst>
          </p:cNvPr>
          <p:cNvSpPr txBox="1"/>
          <p:nvPr/>
        </p:nvSpPr>
        <p:spPr>
          <a:xfrm>
            <a:off x="179512" y="47172"/>
            <a:ext cx="451088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7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報告大綱</a:t>
            </a:r>
            <a:endParaRPr lang="zh-CN" altLang="en-US" sz="57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DA637E5-8D90-483D-B1B6-A0C272B02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D73C6-6C2F-48CB-8888-B8D11C5DB613}" type="slidenum">
              <a:rPr lang="zh-CN" altLang="en-US" smtClean="0"/>
              <a:pPr/>
              <a:t>2</a:t>
            </a:fld>
            <a:endParaRPr lang="zh-CN" altLang="en-US"/>
          </a:p>
        </p:txBody>
      </p:sp>
      <p:sp>
        <p:nvSpPr>
          <p:cNvPr id="14" name="TextBox 3"/>
          <p:cNvSpPr txBox="1"/>
          <p:nvPr/>
        </p:nvSpPr>
        <p:spPr>
          <a:xfrm>
            <a:off x="455098" y="2319874"/>
            <a:ext cx="839746" cy="675406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5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5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endParaRPr lang="zh-CN" altLang="en-US" sz="5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5" name="TextBox 3"/>
          <p:cNvSpPr txBox="1"/>
          <p:nvPr/>
        </p:nvSpPr>
        <p:spPr>
          <a:xfrm>
            <a:off x="455098" y="3291830"/>
            <a:ext cx="839746" cy="675406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5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5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endParaRPr lang="zh-CN" altLang="en-US" sz="5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6" name="TextBox 3"/>
          <p:cNvSpPr txBox="1"/>
          <p:nvPr/>
        </p:nvSpPr>
        <p:spPr>
          <a:xfrm>
            <a:off x="455098" y="4228118"/>
            <a:ext cx="839746" cy="675406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5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5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4</a:t>
            </a:r>
            <a:endParaRPr lang="zh-CN" altLang="en-US" sz="5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8" name="TextBox 2"/>
          <p:cNvSpPr txBox="1"/>
          <p:nvPr/>
        </p:nvSpPr>
        <p:spPr>
          <a:xfrm>
            <a:off x="1619670" y="2283707"/>
            <a:ext cx="3466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ISP</a:t>
            </a:r>
            <a:r>
              <a:rPr lang="zh-TW" altLang="en-US" sz="48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申請方式</a:t>
            </a:r>
            <a:endParaRPr lang="zh-CN" altLang="en-US" sz="48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5098" y="1347918"/>
            <a:ext cx="839746" cy="675406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5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01</a:t>
            </a:r>
            <a:endParaRPr lang="zh-CN" altLang="en-US" sz="5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5032" y="1324334"/>
            <a:ext cx="22349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ISP</a:t>
            </a:r>
            <a:r>
              <a:rPr lang="zh-TW" altLang="en-US" sz="48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簡介</a:t>
            </a:r>
            <a:endParaRPr lang="zh-CN" altLang="en-US" sz="48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3627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3" cstate="print">
            <a:alphaModFix amt="8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36294" r="8949"/>
          <a:stretch/>
        </p:blipFill>
        <p:spPr>
          <a:xfrm>
            <a:off x="2754671" y="-795678"/>
            <a:ext cx="3634659" cy="663776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206507" y="297584"/>
            <a:ext cx="1551365" cy="6628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215218">
            <a:off x="3301318" y="-131018"/>
            <a:ext cx="561232" cy="22409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215218">
            <a:off x="5061574" y="485842"/>
            <a:ext cx="569997" cy="227597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891996" y="2596440"/>
            <a:ext cx="3361692" cy="145469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32503">
            <a:off x="5067050" y="301204"/>
            <a:ext cx="1509959" cy="78517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049329" y="4936354"/>
            <a:ext cx="248771" cy="13071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>
          <a:xfrm>
            <a:off x="2816185" y="1396754"/>
            <a:ext cx="1160432" cy="12220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 cstate="print"/>
          <a:srcRect r="17370" b="10979"/>
          <a:stretch>
            <a:fillRect/>
          </a:stretch>
        </p:blipFill>
        <p:spPr>
          <a:xfrm rot="-785690">
            <a:off x="2576882" y="1038629"/>
            <a:ext cx="378586" cy="30576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 cstate="print"/>
          <a:srcRect l="4875" t="4725" r="7769"/>
          <a:stretch>
            <a:fillRect/>
          </a:stretch>
        </p:blipFill>
        <p:spPr>
          <a:xfrm rot="-815520">
            <a:off x="2976946" y="940748"/>
            <a:ext cx="386702" cy="31624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>
          <a:xfrm rot="-830422">
            <a:off x="3390644" y="835593"/>
            <a:ext cx="410523" cy="30775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0" cstate="print"/>
          <a:srcRect l="7389" r="10303" b="17322"/>
          <a:stretch>
            <a:fillRect/>
          </a:stretch>
        </p:blipFill>
        <p:spPr>
          <a:xfrm rot="-811952">
            <a:off x="3809959" y="734865"/>
            <a:ext cx="403937" cy="30417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1" cstate="print"/>
          <a:srcRect r="8693" b="9110"/>
          <a:stretch>
            <a:fillRect/>
          </a:stretch>
        </p:blipFill>
        <p:spPr>
          <a:xfrm rot="-827323">
            <a:off x="4225902" y="639216"/>
            <a:ext cx="402549" cy="30039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2" cstate="print"/>
          <a:srcRect/>
          <a:stretch>
            <a:fillRect/>
          </a:stretch>
        </p:blipFill>
        <p:spPr>
          <a:xfrm rot="-803693">
            <a:off x="4287671" y="1668429"/>
            <a:ext cx="414889" cy="3111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3" cstate="print"/>
          <a:srcRect r="35588"/>
          <a:stretch>
            <a:fillRect/>
          </a:stretch>
        </p:blipFill>
        <p:spPr>
          <a:xfrm rot="-841908">
            <a:off x="4727808" y="1571216"/>
            <a:ext cx="396139" cy="30750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4" cstate="print"/>
          <a:srcRect t="1691" r="36839"/>
          <a:stretch>
            <a:fillRect/>
          </a:stretch>
        </p:blipFill>
        <p:spPr>
          <a:xfrm rot="-848317">
            <a:off x="5143597" y="1463286"/>
            <a:ext cx="405952" cy="31593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>
          <a:xfrm rot="-849048">
            <a:off x="5575711" y="1370348"/>
            <a:ext cx="410556" cy="30791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6" cstate="print"/>
          <a:srcRect/>
          <a:stretch>
            <a:fillRect/>
          </a:stretch>
        </p:blipFill>
        <p:spPr>
          <a:xfrm rot="-835310">
            <a:off x="5992678" y="1264801"/>
            <a:ext cx="418725" cy="314044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4743808" y="1609628"/>
            <a:ext cx="141983" cy="126365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3030866" y="2695933"/>
            <a:ext cx="3412241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72"/>
              </a:lnSpc>
            </a:pPr>
            <a:r>
              <a:rPr lang="en-US" sz="837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*參加對象：滿15~18歲 </a:t>
            </a:r>
            <a:r>
              <a:rPr lang="en-US" sz="837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有生涯探索或就學、就業需求之青少年</a:t>
            </a:r>
            <a:r>
              <a:rPr lang="en-US" sz="837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</a:p>
          <a:p>
            <a:pPr>
              <a:lnSpc>
                <a:spcPts val="1172"/>
              </a:lnSpc>
            </a:pPr>
            <a:r>
              <a:rPr lang="en-US" sz="837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*辦理時間：即日起~12月                                                            </a:t>
            </a:r>
          </a:p>
          <a:p>
            <a:pPr>
              <a:lnSpc>
                <a:spcPts val="1172"/>
              </a:lnSpc>
            </a:pPr>
            <a:r>
              <a:rPr lang="en-US" sz="837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*辦理地點：臺南市中西區保安路201-1號2樓                              </a:t>
            </a:r>
          </a:p>
          <a:p>
            <a:pPr>
              <a:lnSpc>
                <a:spcPts val="1172"/>
              </a:lnSpc>
            </a:pPr>
            <a:r>
              <a:rPr lang="en-US" sz="837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en-US" sz="837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輔導措施：輔導會談、生涯探索活動、工作體驗與時薪補助</a:t>
            </a:r>
            <a:r>
              <a:rPr lang="en-US" sz="837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　</a:t>
            </a:r>
          </a:p>
          <a:p>
            <a:pPr>
              <a:lnSpc>
                <a:spcPts val="1172"/>
              </a:lnSpc>
            </a:pPr>
            <a:r>
              <a:rPr lang="en-US" sz="837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</a:t>
            </a:r>
            <a:r>
              <a:rPr lang="en-US" sz="837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提供保險、免費午餐、交通津貼、獎助學金</a:t>
            </a:r>
            <a:r>
              <a:rPr lang="en-US" sz="837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</a:t>
            </a:r>
          </a:p>
          <a:p>
            <a:pPr>
              <a:lnSpc>
                <a:spcPts val="1172"/>
              </a:lnSpc>
            </a:pPr>
            <a:r>
              <a:rPr lang="en-US" sz="837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*諮詢專線：06-2521083分機15   Email：</a:t>
            </a:r>
            <a:r>
              <a:rPr lang="en-US" sz="837" dirty="0">
                <a:solidFill>
                  <a:srgbClr val="004A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9"/>
              </a:rPr>
              <a:t>r2200dxh@tn.edu.tw</a:t>
            </a:r>
            <a:r>
              <a:rPr lang="en-US" sz="837" dirty="0">
                <a:solidFill>
                  <a:srgbClr val="004A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sz="837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172"/>
              </a:lnSpc>
            </a:pPr>
            <a:r>
              <a:rPr lang="en-US" sz="837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</a:t>
            </a:r>
            <a:r>
              <a:rPr lang="en-US" sz="837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學生輔導諮商中心</a:t>
            </a:r>
            <a:r>
              <a:rPr lang="en-US" sz="837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837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適性輔導組</a:t>
            </a:r>
            <a:r>
              <a:rPr lang="en-US" sz="837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</a:t>
            </a: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4876917" y="1577918"/>
            <a:ext cx="145651" cy="129629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5331032" y="1448289"/>
            <a:ext cx="145651" cy="129629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5708163" y="1418490"/>
            <a:ext cx="145651" cy="129629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 rot="666502">
            <a:off x="4731459" y="2328201"/>
            <a:ext cx="1389672" cy="429061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4"/>
              </a:ext>
            </a:extLst>
          </a:blip>
          <a:srcRect/>
          <a:stretch>
            <a:fillRect/>
          </a:stretch>
        </p:blipFill>
        <p:spPr>
          <a:xfrm rot="-896129">
            <a:off x="5934105" y="2044620"/>
            <a:ext cx="438570" cy="438570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3272599" y="37182"/>
            <a:ext cx="2847677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39"/>
              </a:lnSpc>
              <a:spcBef>
                <a:spcPct val="0"/>
              </a:spcBef>
            </a:pPr>
            <a:r>
              <a:rPr lang="en-US" sz="2671" dirty="0">
                <a:solidFill>
                  <a:srgbClr val="000000"/>
                </a:solidFill>
                <a:latin typeface="可画乐黑"/>
              </a:rPr>
              <a:t>11</a:t>
            </a:r>
            <a:r>
              <a:rPr lang="en-US" altLang="zh-TW" sz="2671" dirty="0">
                <a:solidFill>
                  <a:srgbClr val="000000"/>
                </a:solidFill>
                <a:latin typeface="可画乐黑"/>
              </a:rPr>
              <a:t>3</a:t>
            </a:r>
            <a:r>
              <a:rPr lang="en-US" sz="2671" dirty="0">
                <a:solidFill>
                  <a:srgbClr val="000000"/>
                </a:solidFill>
                <a:ea typeface="可画乐黑"/>
              </a:rPr>
              <a:t>年青少年探索班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90386" y="4069461"/>
            <a:ext cx="3164911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10"/>
              </a:lnSpc>
            </a:pPr>
            <a:r>
              <a:rPr lang="en-US" sz="864" dirty="0">
                <a:solidFill>
                  <a:srgbClr val="000000"/>
                </a:solidFill>
                <a:latin typeface="芫荽" panose="02020500000000000000" charset="-120"/>
                <a:ea typeface="芫荽" panose="02020500000000000000" charset="-120"/>
                <a:cs typeface="芫荽" panose="02020500000000000000" charset="-120"/>
              </a:rPr>
              <a:t>報名專線：06-2263339     傳真專線：06-2205298</a:t>
            </a:r>
          </a:p>
          <a:p>
            <a:pPr>
              <a:lnSpc>
                <a:spcPts val="1210"/>
              </a:lnSpc>
            </a:pPr>
            <a:r>
              <a:rPr lang="en-US" sz="864" dirty="0" err="1">
                <a:solidFill>
                  <a:srgbClr val="000000"/>
                </a:solidFill>
                <a:latin typeface="芫荽" panose="02020500000000000000" charset="-120"/>
                <a:ea typeface="芫荽" panose="02020500000000000000" charset="-120"/>
                <a:cs typeface="芫荽" panose="02020500000000000000" charset="-120"/>
              </a:rPr>
              <a:t>主要聯絡人：葉淳禎理事長</a:t>
            </a:r>
            <a:r>
              <a:rPr lang="en-US" sz="864" dirty="0">
                <a:solidFill>
                  <a:srgbClr val="000000"/>
                </a:solidFill>
                <a:latin typeface="芫荽" panose="02020500000000000000" charset="-120"/>
                <a:ea typeface="芫荽" panose="02020500000000000000" charset="-120"/>
                <a:cs typeface="芫荽" panose="02020500000000000000" charset="-120"/>
              </a:rPr>
              <a:t>       手機：0986-180693</a:t>
            </a:r>
          </a:p>
          <a:p>
            <a:pPr>
              <a:lnSpc>
                <a:spcPts val="1210"/>
              </a:lnSpc>
            </a:pPr>
            <a:r>
              <a:rPr lang="en-US" sz="864" dirty="0" err="1">
                <a:solidFill>
                  <a:srgbClr val="000000"/>
                </a:solidFill>
                <a:latin typeface="芫荽" panose="02020500000000000000" charset="-120"/>
                <a:ea typeface="芫荽" panose="02020500000000000000" charset="-120"/>
                <a:cs typeface="芫荽" panose="02020500000000000000" charset="-120"/>
              </a:rPr>
              <a:t>次要聯絡人：施斌惠執行長</a:t>
            </a:r>
            <a:r>
              <a:rPr lang="en-US" sz="864" dirty="0">
                <a:solidFill>
                  <a:srgbClr val="000000"/>
                </a:solidFill>
                <a:latin typeface="芫荽" panose="02020500000000000000" charset="-120"/>
                <a:ea typeface="芫荽" panose="02020500000000000000" charset="-120"/>
                <a:cs typeface="芫荽" panose="02020500000000000000" charset="-120"/>
              </a:rPr>
              <a:t>       手機：0923-795599</a:t>
            </a:r>
          </a:p>
          <a:p>
            <a:pPr>
              <a:lnSpc>
                <a:spcPts val="1210"/>
              </a:lnSpc>
            </a:pPr>
            <a:r>
              <a:rPr lang="en-US" sz="864" dirty="0">
                <a:solidFill>
                  <a:srgbClr val="000000"/>
                </a:solidFill>
                <a:latin typeface="芫荽" panose="02020500000000000000" charset="-120"/>
                <a:ea typeface="芫荽" panose="02020500000000000000" charset="-120"/>
                <a:cs typeface="芫荽" panose="02020500000000000000" charset="-120"/>
              </a:rPr>
              <a:t>Email 報名：cecada.ed2263339@gmail.com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015738" y="3691336"/>
            <a:ext cx="3113465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2"/>
              </a:lnSpc>
              <a:spcBef>
                <a:spcPct val="0"/>
              </a:spcBef>
            </a:pPr>
            <a:r>
              <a:rPr lang="en-US" sz="1394">
                <a:solidFill>
                  <a:srgbClr val="000000"/>
                </a:solidFill>
                <a:latin typeface="可画乐黑"/>
              </a:rPr>
              <a:t>~歡迎預約個別化服務說明或實際參訪~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991371" y="4702164"/>
            <a:ext cx="2052876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2"/>
              </a:lnSpc>
              <a:spcBef>
                <a:spcPct val="0"/>
              </a:spcBef>
            </a:pPr>
            <a:r>
              <a:rPr lang="en-US" sz="666" dirty="0" err="1">
                <a:solidFill>
                  <a:srgbClr val="004AAD"/>
                </a:solidFill>
                <a:ea typeface="芫荽"/>
              </a:rPr>
              <a:t>指導單位：教育部青年發展署</a:t>
            </a:r>
            <a:r>
              <a:rPr lang="en-US" sz="666" dirty="0">
                <a:solidFill>
                  <a:srgbClr val="004AAD"/>
                </a:solidFill>
                <a:ea typeface="芫荽"/>
              </a:rPr>
              <a:t> </a:t>
            </a:r>
          </a:p>
          <a:p>
            <a:pPr>
              <a:lnSpc>
                <a:spcPts val="932"/>
              </a:lnSpc>
              <a:spcBef>
                <a:spcPct val="0"/>
              </a:spcBef>
            </a:pPr>
            <a:r>
              <a:rPr lang="en-US" sz="666" dirty="0" err="1">
                <a:solidFill>
                  <a:srgbClr val="004AAD"/>
                </a:solidFill>
                <a:ea typeface="芫荽"/>
              </a:rPr>
              <a:t>執行單位：臺南市政府教育局學生輔導諮商中心</a:t>
            </a:r>
            <a:endParaRPr lang="en-US" sz="666" dirty="0">
              <a:solidFill>
                <a:srgbClr val="004AAD"/>
              </a:solidFill>
              <a:ea typeface="芫荽"/>
            </a:endParaRPr>
          </a:p>
          <a:p>
            <a:pPr>
              <a:lnSpc>
                <a:spcPts val="932"/>
              </a:lnSpc>
              <a:spcBef>
                <a:spcPct val="0"/>
              </a:spcBef>
            </a:pPr>
            <a:r>
              <a:rPr lang="en-US" sz="666" dirty="0" err="1">
                <a:solidFill>
                  <a:srgbClr val="004AAD"/>
                </a:solidFill>
                <a:ea typeface="芫荽"/>
              </a:rPr>
              <a:t>委外單位：社團法人台南市教育及兒童青少年發展協會</a:t>
            </a:r>
            <a:endParaRPr lang="en-US" sz="666" dirty="0">
              <a:solidFill>
                <a:srgbClr val="004AAD"/>
              </a:solidFill>
              <a:ea typeface="芫荽"/>
            </a:endParaRPr>
          </a:p>
        </p:txBody>
      </p:sp>
      <p:sp>
        <p:nvSpPr>
          <p:cNvPr id="32" name="TextBox 32"/>
          <p:cNvSpPr txBox="1"/>
          <p:nvPr/>
        </p:nvSpPr>
        <p:spPr>
          <a:xfrm rot="-806218">
            <a:off x="3952328" y="963909"/>
            <a:ext cx="2405976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28"/>
              </a:lnSpc>
              <a:spcBef>
                <a:spcPct val="0"/>
              </a:spcBef>
            </a:pPr>
            <a:r>
              <a:rPr lang="en-US" sz="2020" dirty="0" err="1">
                <a:solidFill>
                  <a:srgbClr val="004AAD"/>
                </a:solidFill>
                <a:ea typeface="可画乐黑"/>
              </a:rPr>
              <a:t>適性探索</a:t>
            </a:r>
            <a:r>
              <a:rPr lang="en-US" sz="2020" dirty="0">
                <a:solidFill>
                  <a:srgbClr val="004AAD"/>
                </a:solidFill>
                <a:ea typeface="可画乐黑"/>
              </a:rPr>
              <a:t>  </a:t>
            </a:r>
            <a:r>
              <a:rPr lang="en-US" sz="2020" dirty="0" err="1">
                <a:solidFill>
                  <a:srgbClr val="004AAD"/>
                </a:solidFill>
                <a:ea typeface="可画乐黑"/>
              </a:rPr>
              <a:t>職涯體驗</a:t>
            </a:r>
            <a:r>
              <a:rPr lang="en-US" sz="2020" dirty="0">
                <a:solidFill>
                  <a:srgbClr val="004AAD"/>
                </a:solidFill>
                <a:ea typeface="可画乐黑"/>
              </a:rPr>
              <a:t> 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052491" y="4947930"/>
            <a:ext cx="238931" cy="115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5"/>
              </a:lnSpc>
            </a:pPr>
            <a:r>
              <a:rPr lang="en-US" sz="625" dirty="0" err="1">
                <a:solidFill>
                  <a:srgbClr val="000000"/>
                </a:solidFill>
                <a:ea typeface="芫荽 Bold"/>
              </a:rPr>
              <a:t>廣告</a:t>
            </a:r>
            <a:endParaRPr lang="en-US" sz="625" dirty="0">
              <a:solidFill>
                <a:srgbClr val="000000"/>
              </a:solidFill>
              <a:ea typeface="芫荽 Bold"/>
            </a:endParaRPr>
          </a:p>
        </p:txBody>
      </p:sp>
      <p:sp>
        <p:nvSpPr>
          <p:cNvPr id="34" name="TextBox 34"/>
          <p:cNvSpPr txBox="1"/>
          <p:nvPr/>
        </p:nvSpPr>
        <p:spPr>
          <a:xfrm rot="-806218">
            <a:off x="4729580" y="1731027"/>
            <a:ext cx="1454373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28"/>
              </a:lnSpc>
              <a:spcBef>
                <a:spcPct val="0"/>
              </a:spcBef>
            </a:pPr>
            <a:r>
              <a:rPr lang="en-US" sz="1924" dirty="0" err="1">
                <a:solidFill>
                  <a:srgbClr val="004AAD"/>
                </a:solidFill>
                <a:ea typeface="可画乐黑"/>
              </a:rPr>
              <a:t>歡迎報名參加</a:t>
            </a:r>
            <a:r>
              <a:rPr lang="en-US" sz="1924" dirty="0">
                <a:solidFill>
                  <a:srgbClr val="004AAD"/>
                </a:solidFill>
                <a:latin typeface="可画乐黑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875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22318"/>
            <a:ext cx="9144000" cy="51211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2109654"/>
            <a:ext cx="5904656" cy="86177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TW" altLang="en-US" sz="5000" b="1" dirty="0">
                <a:ln w="6350">
                  <a:noFill/>
                </a:ln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報告結束</a:t>
            </a:r>
            <a:endParaRPr lang="zh-CN" altLang="en-US" sz="5000" b="1" dirty="0">
              <a:ln w="6350">
                <a:noFill/>
              </a:ln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771800" y="3481379"/>
            <a:ext cx="3024336" cy="276999"/>
          </a:xfrm>
          <a:prstGeom prst="rect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accent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</a:t>
            </a:r>
            <a:r>
              <a:rPr lang="en-US" altLang="zh-TW" sz="1200" b="1" dirty="0">
                <a:solidFill>
                  <a:schemeClr val="accent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HANK</a:t>
            </a:r>
            <a:r>
              <a:rPr lang="zh-TW" altLang="en-US" sz="1200" b="1" dirty="0">
                <a:solidFill>
                  <a:schemeClr val="accent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           </a:t>
            </a:r>
            <a:r>
              <a:rPr lang="en-US" altLang="zh-TW" sz="1200" b="1" dirty="0">
                <a:solidFill>
                  <a:schemeClr val="accent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YOU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96"/>
            <a:ext cx="9144000" cy="134726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247" y="3610345"/>
            <a:ext cx="2138753" cy="1533156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DAFC0362-4BF8-4FF3-AF79-7C0333CAE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D73C6-6C2F-48CB-8888-B8D11C5DB613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39257"/>
            <a:ext cx="9144000" cy="14448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7664" y="365779"/>
            <a:ext cx="2534668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ISP</a:t>
            </a:r>
            <a:r>
              <a:rPr lang="zh-TW" altLang="en-US" sz="5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簡介</a:t>
            </a:r>
            <a:endParaRPr lang="zh-CN" altLang="en-US" sz="55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8341" y="365779"/>
            <a:ext cx="1080120" cy="1044887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01</a:t>
            </a:r>
            <a:endParaRPr lang="zh-CN" altLang="en-US" sz="6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85C7117-3E11-47D2-A61D-3C4873264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D73C6-6C2F-48CB-8888-B8D11C5DB613}" type="slidenum">
              <a:rPr lang="zh-CN" altLang="en-US" smtClean="0"/>
              <a:pPr/>
              <a:t>3</a:t>
            </a:fld>
            <a:endParaRPr lang="zh-CN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20382867-0D9A-4845-9AFF-06CF5B5AF457}"/>
              </a:ext>
            </a:extLst>
          </p:cNvPr>
          <p:cNvSpPr/>
          <p:nvPr/>
        </p:nvSpPr>
        <p:spPr>
          <a:xfrm>
            <a:off x="2717411" y="3245070"/>
            <a:ext cx="4680520" cy="16569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Ø"/>
            </a:pPr>
            <a:endParaRPr lang="zh-TW" altLang="en-US" sz="1800" dirty="0"/>
          </a:p>
        </p:txBody>
      </p:sp>
      <p:sp>
        <p:nvSpPr>
          <p:cNvPr id="7" name="矩形 6"/>
          <p:cNvSpPr/>
          <p:nvPr/>
        </p:nvSpPr>
        <p:spPr>
          <a:xfrm>
            <a:off x="323528" y="1805093"/>
            <a:ext cx="8567936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altLang="zh-TW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ISP</a:t>
            </a:r>
            <a:r>
              <a:rPr lang="zh-TW" altLang="en-US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2300" b="1" kern="150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學生</a:t>
            </a:r>
            <a:r>
              <a:rPr lang="zh-TW" altLang="zh-TW" sz="2300" b="1" kern="150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輔導處遇個別化支持</a:t>
            </a:r>
            <a:r>
              <a:rPr lang="zh-TW" altLang="zh-TW" sz="2300" b="1" kern="150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計畫</a:t>
            </a:r>
            <a:r>
              <a:rPr lang="zh-TW" altLang="zh-TW" sz="2000" b="1" kern="150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sz="2000" b="1" kern="15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en-US" altLang="zh-TW" sz="2000" b="1" kern="150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ndividualized </a:t>
            </a:r>
            <a:r>
              <a:rPr lang="en-US" altLang="zh-TW" sz="2000" b="1" kern="15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</a:t>
            </a:r>
            <a:r>
              <a:rPr lang="en-US" altLang="zh-TW" sz="2000" b="1" kern="150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upport </a:t>
            </a:r>
            <a:r>
              <a:rPr lang="en-US" altLang="zh-TW" sz="2000" b="1" kern="15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</a:t>
            </a:r>
            <a:r>
              <a:rPr lang="en-US" altLang="zh-TW" sz="2000" b="1" kern="150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r>
              <a:rPr lang="en-US" altLang="zh-TW" sz="2000" b="1" kern="150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000" b="1" kern="150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簡稱</a:t>
            </a:r>
            <a:r>
              <a:rPr lang="en-US" altLang="zh-TW" sz="2000" b="1" kern="150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ISP)</a:t>
            </a:r>
            <a:r>
              <a:rPr lang="en-US" altLang="zh-TW" sz="2000" b="1" kern="150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b="1" kern="150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b="1" kern="150" dirty="0" smtClean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zh-TW" altLang="en-US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實施</a:t>
            </a:r>
            <a:r>
              <a:rPr lang="zh-TW" altLang="en-US" sz="23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對象：</a:t>
            </a:r>
          </a:p>
          <a:p>
            <a:pPr marL="623888" indent="-623888"/>
            <a:r>
              <a:rPr lang="zh-TW" altLang="en-US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en-US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</a:t>
            </a:r>
            <a:r>
              <a:rPr lang="zh-TW" altLang="en-US" sz="2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中輟</a:t>
            </a:r>
            <a:r>
              <a:rPr lang="zh-TW" altLang="en-US" sz="23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系統列管個案</a:t>
            </a:r>
            <a:r>
              <a:rPr lang="zh-TW" altLang="en-US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23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重大偏差行為</a:t>
            </a:r>
            <a:r>
              <a:rPr lang="en-US" altLang="zh-TW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3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lang="zh-TW" altLang="en-US" sz="23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觸犯刑罰法律</a:t>
            </a:r>
            <a:r>
              <a:rPr lang="zh-TW" altLang="en-US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  </a:t>
            </a:r>
            <a:r>
              <a:rPr lang="zh-TW" altLang="en-US" sz="2300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曝險</a:t>
            </a:r>
            <a:r>
              <a:rPr lang="zh-TW" altLang="en-US" sz="23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23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其他偏差行為</a:t>
            </a:r>
            <a:r>
              <a:rPr lang="en-US" altLang="zh-TW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。</a:t>
            </a:r>
          </a:p>
          <a:p>
            <a:r>
              <a:rPr lang="zh-TW" altLang="en-US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r>
              <a:rPr lang="zh-TW" altLang="en-US" sz="23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輟復學需要特別教育之學生、時輟時學及中輟邊緣學生。</a:t>
            </a:r>
          </a:p>
          <a:p>
            <a:r>
              <a:rPr lang="zh-TW" altLang="en-US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en-US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嚴重</a:t>
            </a:r>
            <a:r>
              <a:rPr lang="zh-TW" altLang="en-US" sz="23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適應困難、學習意願低落或長期缺課有中輟之虞之學生</a:t>
            </a:r>
            <a:r>
              <a:rPr lang="zh-TW" altLang="en-US" sz="23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3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/>
            </a:pPr>
            <a:endParaRPr lang="zh-TW" altLang="en-US" sz="23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474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84" y="-118414"/>
            <a:ext cx="9144000" cy="14448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7664" y="728301"/>
            <a:ext cx="3945311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ISP</a:t>
            </a:r>
            <a:r>
              <a:rPr lang="zh-TW" altLang="en-US" sz="5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申請方</a:t>
            </a:r>
            <a:r>
              <a:rPr lang="zh-TW" altLang="en-US" sz="5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式</a:t>
            </a:r>
            <a:endParaRPr lang="zh-CN" altLang="en-US" sz="55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20382867-0D9A-4845-9AFF-06CF5B5AF457}"/>
              </a:ext>
            </a:extLst>
          </p:cNvPr>
          <p:cNvSpPr/>
          <p:nvPr/>
        </p:nvSpPr>
        <p:spPr>
          <a:xfrm>
            <a:off x="2717411" y="3245070"/>
            <a:ext cx="4680520" cy="16569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Ø"/>
            </a:pPr>
            <a:endParaRPr lang="zh-TW" altLang="en-US" sz="1800" dirty="0"/>
          </a:p>
        </p:txBody>
      </p:sp>
      <p:sp>
        <p:nvSpPr>
          <p:cNvPr id="10" name="TextBox 3"/>
          <p:cNvSpPr txBox="1"/>
          <p:nvPr/>
        </p:nvSpPr>
        <p:spPr>
          <a:xfrm>
            <a:off x="225123" y="678413"/>
            <a:ext cx="990109" cy="94910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endParaRPr lang="zh-CN" altLang="en-US" sz="6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278458" y="1993111"/>
            <a:ext cx="6991016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1.</a:t>
            </a:r>
            <a:r>
              <a:rPr lang="zh-TW" altLang="en-US" sz="3300" b="1" dirty="0" smtClean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申請函</a:t>
            </a:r>
            <a:r>
              <a:rPr lang="en-US" altLang="zh-TW" sz="33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+</a:t>
            </a:r>
            <a:r>
              <a:rPr lang="zh-TW" altLang="en-US" sz="3300" b="1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核章</a:t>
            </a:r>
            <a:r>
              <a:rPr lang="zh-TW" altLang="en-US" sz="3300" b="1" dirty="0" smtClean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計畫</a:t>
            </a:r>
            <a:r>
              <a:rPr lang="en-US" altLang="zh-TW" sz="33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+</a:t>
            </a:r>
            <a:r>
              <a:rPr lang="zh-TW" altLang="en-US" sz="3300" b="1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核章經費概算表</a:t>
            </a:r>
            <a:endParaRPr lang="en-US" altLang="zh-TW" sz="3300" b="1" dirty="0" smtClean="0">
              <a:solidFill>
                <a:srgbClr val="FF000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en-US" altLang="zh-TW" sz="2300" b="1" dirty="0" smtClean="0">
                <a:solidFill>
                  <a:srgbClr val="DCAFC1">
                    <a:lumMod val="75000"/>
                  </a:srgb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(</a:t>
            </a:r>
            <a:r>
              <a:rPr lang="zh-TW" altLang="en-US" sz="2300" b="1" dirty="0">
                <a:solidFill>
                  <a:srgbClr val="DCAFC1">
                    <a:lumMod val="75000"/>
                  </a:srgb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紙</a:t>
            </a:r>
            <a:r>
              <a:rPr lang="zh-TW" altLang="en-US" sz="2300" b="1" dirty="0" smtClean="0">
                <a:solidFill>
                  <a:srgbClr val="DCAFC1">
                    <a:lumMod val="75000"/>
                  </a:srgb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本或電子</a:t>
            </a:r>
            <a:r>
              <a:rPr lang="en-US" altLang="zh-TW" sz="2300" b="1" dirty="0" smtClean="0">
                <a:solidFill>
                  <a:srgbClr val="DCAFC1">
                    <a:lumMod val="75000"/>
                  </a:srgb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) </a:t>
            </a:r>
            <a:r>
              <a:rPr lang="zh-TW" altLang="en-US" sz="2300" b="1" dirty="0" smtClean="0">
                <a:solidFill>
                  <a:srgbClr val="DCAFC1">
                    <a:lumMod val="75000"/>
                  </a:srgb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 </a:t>
            </a:r>
            <a:r>
              <a:rPr lang="en-US" altLang="zh-TW" sz="23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(</a:t>
            </a:r>
            <a:r>
              <a:rPr lang="zh-TW" altLang="en-US" sz="2300" b="1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紙本</a:t>
            </a:r>
            <a:r>
              <a:rPr lang="en-US" altLang="zh-TW" sz="2300" b="1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)</a:t>
            </a:r>
            <a:r>
              <a:rPr lang="zh-TW" altLang="en-US" sz="36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TW" altLang="en-US" sz="36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           </a:t>
            </a:r>
            <a:r>
              <a:rPr lang="en-US" altLang="zh-TW" sz="23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(</a:t>
            </a:r>
            <a:r>
              <a:rPr lang="zh-TW" altLang="en-US" sz="2300" b="1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紙本</a:t>
            </a:r>
            <a:r>
              <a:rPr lang="en-US" altLang="zh-TW" sz="23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)</a:t>
            </a:r>
          </a:p>
        </p:txBody>
      </p:sp>
      <p:sp>
        <p:nvSpPr>
          <p:cNvPr id="12" name="TextBox 2"/>
          <p:cNvSpPr txBox="1"/>
          <p:nvPr/>
        </p:nvSpPr>
        <p:spPr>
          <a:xfrm>
            <a:off x="278458" y="3362743"/>
            <a:ext cx="726993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2.</a:t>
            </a:r>
            <a:r>
              <a:rPr lang="zh-TW" altLang="en-US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計畫範本放在</a:t>
            </a:r>
            <a:r>
              <a:rPr lang="zh-TW" altLang="en-US" sz="3300" b="1" u="sng" dirty="0" smtClean="0">
                <a:solidFill>
                  <a:schemeClr val="accent2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hlinkClick r:id="rId3"/>
              </a:rPr>
              <a:t>中離、中輟支持服務網</a:t>
            </a:r>
            <a:endParaRPr lang="zh-CN" altLang="en-US" sz="2700" b="1" u="sng" dirty="0">
              <a:solidFill>
                <a:schemeClr val="accent2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3" name="TextBox 2"/>
          <p:cNvSpPr txBox="1"/>
          <p:nvPr/>
        </p:nvSpPr>
        <p:spPr>
          <a:xfrm>
            <a:off x="278458" y="4316431"/>
            <a:ext cx="896271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3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r>
              <a:rPr lang="en-US" altLang="zh-TW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.</a:t>
            </a:r>
            <a:r>
              <a:rPr lang="zh-TW" altLang="en-US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經費編列項目可直接參考計畫中的經費基準</a:t>
            </a:r>
            <a:r>
              <a:rPr lang="zh-TW" altLang="en-US" sz="33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表</a:t>
            </a:r>
            <a:endParaRPr lang="zh-CN" altLang="en-US" sz="27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783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84" y="-118414"/>
            <a:ext cx="9144000" cy="14448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129470"/>
            <a:ext cx="3945311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ISP</a:t>
            </a:r>
            <a:r>
              <a:rPr lang="zh-TW" altLang="en-US" sz="5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申請方</a:t>
            </a:r>
            <a:r>
              <a:rPr lang="zh-TW" altLang="en-US" sz="5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式</a:t>
            </a:r>
            <a:endParaRPr lang="zh-CN" altLang="en-US" sz="55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20382867-0D9A-4845-9AFF-06CF5B5AF457}"/>
              </a:ext>
            </a:extLst>
          </p:cNvPr>
          <p:cNvSpPr/>
          <p:nvPr/>
        </p:nvSpPr>
        <p:spPr>
          <a:xfrm>
            <a:off x="2717411" y="3245070"/>
            <a:ext cx="4680520" cy="16569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Ø"/>
            </a:pPr>
            <a:endParaRPr lang="zh-TW" altLang="en-US" sz="1800" dirty="0"/>
          </a:p>
        </p:txBody>
      </p:sp>
      <p:sp>
        <p:nvSpPr>
          <p:cNvPr id="10" name="TextBox 3"/>
          <p:cNvSpPr txBox="1"/>
          <p:nvPr/>
        </p:nvSpPr>
        <p:spPr>
          <a:xfrm>
            <a:off x="179512" y="129470"/>
            <a:ext cx="990109" cy="94910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endParaRPr lang="zh-CN" altLang="en-US" sz="6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3" name="TextBox 2"/>
          <p:cNvSpPr txBox="1"/>
          <p:nvPr/>
        </p:nvSpPr>
        <p:spPr>
          <a:xfrm>
            <a:off x="199789" y="1150322"/>
            <a:ext cx="145424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經費表</a:t>
            </a:r>
            <a:endParaRPr lang="zh-CN" altLang="en-US" sz="27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979475"/>
            <a:ext cx="5141142" cy="413576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067944" y="1203598"/>
            <a:ext cx="57606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4067944" y="1946108"/>
            <a:ext cx="57606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5276950" y="2227813"/>
            <a:ext cx="1599305" cy="271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5260397" y="3446715"/>
            <a:ext cx="1599305" cy="271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4248284" y="4227934"/>
            <a:ext cx="57606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523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84" y="-118414"/>
            <a:ext cx="9144000" cy="14448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6866" y="-8718"/>
            <a:ext cx="3945311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ISP</a:t>
            </a:r>
            <a:r>
              <a:rPr lang="zh-TW" altLang="en-US" sz="5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申請方</a:t>
            </a:r>
            <a:r>
              <a:rPr lang="zh-TW" altLang="en-US" sz="5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式</a:t>
            </a:r>
            <a:endParaRPr lang="zh-CN" altLang="en-US" sz="55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20382867-0D9A-4845-9AFF-06CF5B5AF457}"/>
              </a:ext>
            </a:extLst>
          </p:cNvPr>
          <p:cNvSpPr/>
          <p:nvPr/>
        </p:nvSpPr>
        <p:spPr>
          <a:xfrm>
            <a:off x="2717411" y="3245070"/>
            <a:ext cx="4680520" cy="16569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Ø"/>
            </a:pPr>
            <a:endParaRPr lang="zh-TW" altLang="en-US" sz="1800" dirty="0"/>
          </a:p>
        </p:txBody>
      </p:sp>
      <p:sp>
        <p:nvSpPr>
          <p:cNvPr id="10" name="TextBox 3"/>
          <p:cNvSpPr txBox="1"/>
          <p:nvPr/>
        </p:nvSpPr>
        <p:spPr>
          <a:xfrm>
            <a:off x="107504" y="103598"/>
            <a:ext cx="864096" cy="71408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endParaRPr lang="zh-CN" altLang="en-US" sz="6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3" name="TextBox 2"/>
          <p:cNvSpPr txBox="1"/>
          <p:nvPr/>
        </p:nvSpPr>
        <p:spPr>
          <a:xfrm>
            <a:off x="60067" y="1248392"/>
            <a:ext cx="145424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經費表</a:t>
            </a:r>
            <a:endParaRPr lang="zh-CN" altLang="en-US" sz="27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311" y="1203598"/>
            <a:ext cx="6835732" cy="385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9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866371"/>
            <a:ext cx="4824348" cy="2267443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84" y="-118414"/>
            <a:ext cx="9144000" cy="14448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129470"/>
            <a:ext cx="3945311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ISP</a:t>
            </a:r>
            <a:r>
              <a:rPr lang="zh-TW" altLang="en-US" sz="55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申請方</a:t>
            </a:r>
            <a:r>
              <a:rPr lang="zh-TW" altLang="en-US" sz="55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式</a:t>
            </a:r>
            <a:endParaRPr lang="zh-CN" altLang="en-US" sz="55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20382867-0D9A-4845-9AFF-06CF5B5AF457}"/>
              </a:ext>
            </a:extLst>
          </p:cNvPr>
          <p:cNvSpPr/>
          <p:nvPr/>
        </p:nvSpPr>
        <p:spPr>
          <a:xfrm>
            <a:off x="2717411" y="3245070"/>
            <a:ext cx="4680520" cy="16569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Ø"/>
            </a:pPr>
            <a:endParaRPr lang="zh-TW" altLang="en-US" sz="1800" dirty="0"/>
          </a:p>
        </p:txBody>
      </p:sp>
      <p:sp>
        <p:nvSpPr>
          <p:cNvPr id="10" name="TextBox 3"/>
          <p:cNvSpPr txBox="1"/>
          <p:nvPr/>
        </p:nvSpPr>
        <p:spPr>
          <a:xfrm>
            <a:off x="179512" y="129470"/>
            <a:ext cx="990109" cy="94910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60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endParaRPr lang="zh-CN" altLang="en-US" sz="60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3" name="TextBox 2"/>
          <p:cNvSpPr txBox="1"/>
          <p:nvPr/>
        </p:nvSpPr>
        <p:spPr>
          <a:xfrm>
            <a:off x="2717411" y="2993855"/>
            <a:ext cx="145424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3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經費表</a:t>
            </a:r>
            <a:endParaRPr lang="zh-CN" altLang="en-US" sz="27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112561" y="1068189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經費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概算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</a:t>
            </a:r>
            <a:r>
              <a:rPr lang="zh-TW" altLang="zh-TW" sz="3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小提醒</a:t>
            </a:r>
            <a:endParaRPr lang="zh-CN" altLang="en-US" sz="2700" b="1" dirty="0">
              <a:solidFill>
                <a:srgbClr val="FF000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2561" y="1583407"/>
            <a:ext cx="864096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需核章正本</a:t>
            </a:r>
            <a:endParaRPr kumimoji="0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.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雜支及文具用品項請列用品明細，勿僅寫辦公用品等。</a:t>
            </a:r>
            <a:endParaRPr kumimoji="0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如編列內、外聘講師鐘點費，請備註授課對象 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(ex: 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授課對象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學生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kumimoji="0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4.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雜支為總金核扣掉雜支的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6%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，二代健保為鐘點費的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2.11%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kumimoji="0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7751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1390"/>
            <a:ext cx="9144000" cy="1282495"/>
          </a:xfrm>
          <a:prstGeom prst="rect">
            <a:avLst/>
          </a:prstGeom>
        </p:spPr>
      </p:pic>
      <p:sp>
        <p:nvSpPr>
          <p:cNvPr id="36885" name="Freeform 21"/>
          <p:cNvSpPr/>
          <p:nvPr/>
        </p:nvSpPr>
        <p:spPr bwMode="auto">
          <a:xfrm>
            <a:off x="5363665" y="1195439"/>
            <a:ext cx="527050" cy="520861"/>
          </a:xfrm>
          <a:custGeom>
            <a:avLst/>
            <a:gdLst>
              <a:gd name="T0" fmla="*/ 267 w 267"/>
              <a:gd name="T1" fmla="*/ 218 h 263"/>
              <a:gd name="T2" fmla="*/ 222 w 267"/>
              <a:gd name="T3" fmla="*/ 263 h 263"/>
              <a:gd name="T4" fmla="*/ 46 w 267"/>
              <a:gd name="T5" fmla="*/ 263 h 263"/>
              <a:gd name="T6" fmla="*/ 0 w 267"/>
              <a:gd name="T7" fmla="*/ 218 h 263"/>
              <a:gd name="T8" fmla="*/ 0 w 267"/>
              <a:gd name="T9" fmla="*/ 46 h 263"/>
              <a:gd name="T10" fmla="*/ 46 w 267"/>
              <a:gd name="T11" fmla="*/ 0 h 263"/>
              <a:gd name="T12" fmla="*/ 222 w 267"/>
              <a:gd name="T13" fmla="*/ 0 h 263"/>
              <a:gd name="T14" fmla="*/ 267 w 267"/>
              <a:gd name="T15" fmla="*/ 46 h 263"/>
              <a:gd name="T16" fmla="*/ 267 w 267"/>
              <a:gd name="T17" fmla="*/ 218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67" h="263">
                <a:moveTo>
                  <a:pt x="267" y="218"/>
                </a:moveTo>
                <a:cubicBezTo>
                  <a:pt x="267" y="243"/>
                  <a:pt x="247" y="263"/>
                  <a:pt x="222" y="263"/>
                </a:cubicBezTo>
                <a:cubicBezTo>
                  <a:pt x="46" y="263"/>
                  <a:pt x="46" y="263"/>
                  <a:pt x="46" y="263"/>
                </a:cubicBezTo>
                <a:cubicBezTo>
                  <a:pt x="21" y="263"/>
                  <a:pt x="0" y="243"/>
                  <a:pt x="0" y="218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21"/>
                  <a:pt x="21" y="0"/>
                  <a:pt x="46" y="0"/>
                </a:cubicBezTo>
                <a:cubicBezTo>
                  <a:pt x="222" y="0"/>
                  <a:pt x="222" y="0"/>
                  <a:pt x="222" y="0"/>
                </a:cubicBezTo>
                <a:cubicBezTo>
                  <a:pt x="247" y="0"/>
                  <a:pt x="267" y="21"/>
                  <a:pt x="267" y="46"/>
                </a:cubicBezTo>
                <a:lnTo>
                  <a:pt x="267" y="2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6886" name="Freeform 22"/>
          <p:cNvSpPr/>
          <p:nvPr/>
        </p:nvSpPr>
        <p:spPr bwMode="auto">
          <a:xfrm>
            <a:off x="6510095" y="1806948"/>
            <a:ext cx="527050" cy="519273"/>
          </a:xfrm>
          <a:custGeom>
            <a:avLst/>
            <a:gdLst>
              <a:gd name="T0" fmla="*/ 267 w 267"/>
              <a:gd name="T1" fmla="*/ 218 h 263"/>
              <a:gd name="T2" fmla="*/ 222 w 267"/>
              <a:gd name="T3" fmla="*/ 263 h 263"/>
              <a:gd name="T4" fmla="*/ 46 w 267"/>
              <a:gd name="T5" fmla="*/ 263 h 263"/>
              <a:gd name="T6" fmla="*/ 0 w 267"/>
              <a:gd name="T7" fmla="*/ 218 h 263"/>
              <a:gd name="T8" fmla="*/ 0 w 267"/>
              <a:gd name="T9" fmla="*/ 46 h 263"/>
              <a:gd name="T10" fmla="*/ 46 w 267"/>
              <a:gd name="T11" fmla="*/ 0 h 263"/>
              <a:gd name="T12" fmla="*/ 222 w 267"/>
              <a:gd name="T13" fmla="*/ 0 h 263"/>
              <a:gd name="T14" fmla="*/ 267 w 267"/>
              <a:gd name="T15" fmla="*/ 46 h 263"/>
              <a:gd name="T16" fmla="*/ 267 w 267"/>
              <a:gd name="T17" fmla="*/ 218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67" h="263">
                <a:moveTo>
                  <a:pt x="267" y="218"/>
                </a:moveTo>
                <a:cubicBezTo>
                  <a:pt x="267" y="243"/>
                  <a:pt x="247" y="263"/>
                  <a:pt x="222" y="263"/>
                </a:cubicBezTo>
                <a:cubicBezTo>
                  <a:pt x="46" y="263"/>
                  <a:pt x="46" y="263"/>
                  <a:pt x="46" y="263"/>
                </a:cubicBezTo>
                <a:cubicBezTo>
                  <a:pt x="21" y="263"/>
                  <a:pt x="0" y="243"/>
                  <a:pt x="0" y="218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21"/>
                  <a:pt x="21" y="0"/>
                  <a:pt x="46" y="0"/>
                </a:cubicBezTo>
                <a:cubicBezTo>
                  <a:pt x="222" y="0"/>
                  <a:pt x="222" y="0"/>
                  <a:pt x="222" y="0"/>
                </a:cubicBezTo>
                <a:cubicBezTo>
                  <a:pt x="247" y="0"/>
                  <a:pt x="267" y="21"/>
                  <a:pt x="267" y="46"/>
                </a:cubicBezTo>
                <a:lnTo>
                  <a:pt x="267" y="2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6887" name="Freeform 23"/>
          <p:cNvSpPr/>
          <p:nvPr/>
        </p:nvSpPr>
        <p:spPr bwMode="auto">
          <a:xfrm>
            <a:off x="6607720" y="3117695"/>
            <a:ext cx="530888" cy="520861"/>
          </a:xfrm>
          <a:custGeom>
            <a:avLst/>
            <a:gdLst>
              <a:gd name="T0" fmla="*/ 267 w 267"/>
              <a:gd name="T1" fmla="*/ 218 h 263"/>
              <a:gd name="T2" fmla="*/ 222 w 267"/>
              <a:gd name="T3" fmla="*/ 263 h 263"/>
              <a:gd name="T4" fmla="*/ 46 w 267"/>
              <a:gd name="T5" fmla="*/ 263 h 263"/>
              <a:gd name="T6" fmla="*/ 0 w 267"/>
              <a:gd name="T7" fmla="*/ 218 h 263"/>
              <a:gd name="T8" fmla="*/ 0 w 267"/>
              <a:gd name="T9" fmla="*/ 46 h 263"/>
              <a:gd name="T10" fmla="*/ 46 w 267"/>
              <a:gd name="T11" fmla="*/ 0 h 263"/>
              <a:gd name="T12" fmla="*/ 222 w 267"/>
              <a:gd name="T13" fmla="*/ 0 h 263"/>
              <a:gd name="T14" fmla="*/ 267 w 267"/>
              <a:gd name="T15" fmla="*/ 46 h 263"/>
              <a:gd name="T16" fmla="*/ 267 w 267"/>
              <a:gd name="T17" fmla="*/ 218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67" h="263">
                <a:moveTo>
                  <a:pt x="267" y="218"/>
                </a:moveTo>
                <a:cubicBezTo>
                  <a:pt x="267" y="243"/>
                  <a:pt x="247" y="263"/>
                  <a:pt x="222" y="263"/>
                </a:cubicBezTo>
                <a:cubicBezTo>
                  <a:pt x="46" y="263"/>
                  <a:pt x="46" y="263"/>
                  <a:pt x="46" y="263"/>
                </a:cubicBezTo>
                <a:cubicBezTo>
                  <a:pt x="21" y="263"/>
                  <a:pt x="0" y="243"/>
                  <a:pt x="0" y="218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21"/>
                  <a:pt x="21" y="0"/>
                  <a:pt x="46" y="0"/>
                </a:cubicBezTo>
                <a:cubicBezTo>
                  <a:pt x="222" y="0"/>
                  <a:pt x="222" y="0"/>
                  <a:pt x="222" y="0"/>
                </a:cubicBezTo>
                <a:cubicBezTo>
                  <a:pt x="247" y="0"/>
                  <a:pt x="267" y="21"/>
                  <a:pt x="267" y="46"/>
                </a:cubicBezTo>
                <a:lnTo>
                  <a:pt x="267" y="21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888" name="Freeform 24"/>
          <p:cNvSpPr/>
          <p:nvPr/>
        </p:nvSpPr>
        <p:spPr bwMode="auto">
          <a:xfrm>
            <a:off x="4893572" y="1471369"/>
            <a:ext cx="435670" cy="2420204"/>
          </a:xfrm>
          <a:custGeom>
            <a:avLst/>
            <a:gdLst>
              <a:gd name="T0" fmla="*/ 863 w 863"/>
              <a:gd name="T1" fmla="*/ 0 h 1516"/>
              <a:gd name="T2" fmla="*/ 0 w 863"/>
              <a:gd name="T3" fmla="*/ 0 h 1516"/>
              <a:gd name="T4" fmla="*/ 0 w 863"/>
              <a:gd name="T5" fmla="*/ 1516 h 1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63" h="1516">
                <a:moveTo>
                  <a:pt x="863" y="0"/>
                </a:moveTo>
                <a:lnTo>
                  <a:pt x="0" y="0"/>
                </a:lnTo>
                <a:lnTo>
                  <a:pt x="0" y="1516"/>
                </a:lnTo>
              </a:path>
            </a:pathLst>
          </a:custGeom>
          <a:noFill/>
          <a:ln w="6350" cap="flat" cmpd="sng">
            <a:solidFill>
              <a:schemeClr val="bg1">
                <a:lumMod val="50000"/>
              </a:schemeClr>
            </a:solidFill>
            <a:prstDash val="solid"/>
            <a:round/>
            <a:head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889" name="Freeform 25"/>
          <p:cNvSpPr/>
          <p:nvPr/>
        </p:nvSpPr>
        <p:spPr bwMode="auto">
          <a:xfrm>
            <a:off x="5476632" y="2076926"/>
            <a:ext cx="1033463" cy="1584814"/>
          </a:xfrm>
          <a:custGeom>
            <a:avLst/>
            <a:gdLst>
              <a:gd name="T0" fmla="*/ 651 w 651"/>
              <a:gd name="T1" fmla="*/ 0 h 998"/>
              <a:gd name="T2" fmla="*/ 0 w 651"/>
              <a:gd name="T3" fmla="*/ 0 h 998"/>
              <a:gd name="T4" fmla="*/ 0 w 651"/>
              <a:gd name="T5" fmla="*/ 998 h 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1" h="998">
                <a:moveTo>
                  <a:pt x="651" y="0"/>
                </a:moveTo>
                <a:lnTo>
                  <a:pt x="0" y="0"/>
                </a:lnTo>
                <a:lnTo>
                  <a:pt x="0" y="998"/>
                </a:lnTo>
              </a:path>
            </a:pathLst>
          </a:custGeom>
          <a:noFill/>
          <a:ln w="6350" cap="flat" cmpd="sng">
            <a:solidFill>
              <a:schemeClr val="bg1">
                <a:lumMod val="50000"/>
              </a:schemeClr>
            </a:solidFill>
            <a:prstDash val="solid"/>
            <a:round/>
            <a:head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890" name="Freeform 26"/>
          <p:cNvSpPr/>
          <p:nvPr/>
        </p:nvSpPr>
        <p:spPr bwMode="auto">
          <a:xfrm>
            <a:off x="5931110" y="3354508"/>
            <a:ext cx="684213" cy="762235"/>
          </a:xfrm>
          <a:custGeom>
            <a:avLst/>
            <a:gdLst>
              <a:gd name="T0" fmla="*/ 431 w 431"/>
              <a:gd name="T1" fmla="*/ 0 h 480"/>
              <a:gd name="T2" fmla="*/ 0 w 431"/>
              <a:gd name="T3" fmla="*/ 0 h 480"/>
              <a:gd name="T4" fmla="*/ 0 w 431"/>
              <a:gd name="T5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" h="480">
                <a:moveTo>
                  <a:pt x="431" y="0"/>
                </a:moveTo>
                <a:lnTo>
                  <a:pt x="0" y="0"/>
                </a:lnTo>
                <a:lnTo>
                  <a:pt x="0" y="480"/>
                </a:lnTo>
              </a:path>
            </a:pathLst>
          </a:custGeom>
          <a:noFill/>
          <a:ln w="6350" cap="flat" cmpd="sng">
            <a:solidFill>
              <a:schemeClr val="bg1">
                <a:lumMod val="50000"/>
              </a:schemeClr>
            </a:solidFill>
            <a:prstDash val="solid"/>
            <a:round/>
            <a:head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891" name="Freeform 27"/>
          <p:cNvSpPr/>
          <p:nvPr/>
        </p:nvSpPr>
        <p:spPr bwMode="auto">
          <a:xfrm>
            <a:off x="2033936" y="1516215"/>
            <a:ext cx="527050" cy="520861"/>
          </a:xfrm>
          <a:custGeom>
            <a:avLst/>
            <a:gdLst>
              <a:gd name="T0" fmla="*/ 0 w 267"/>
              <a:gd name="T1" fmla="*/ 218 h 263"/>
              <a:gd name="T2" fmla="*/ 46 w 267"/>
              <a:gd name="T3" fmla="*/ 263 h 263"/>
              <a:gd name="T4" fmla="*/ 222 w 267"/>
              <a:gd name="T5" fmla="*/ 263 h 263"/>
              <a:gd name="T6" fmla="*/ 267 w 267"/>
              <a:gd name="T7" fmla="*/ 218 h 263"/>
              <a:gd name="T8" fmla="*/ 267 w 267"/>
              <a:gd name="T9" fmla="*/ 46 h 263"/>
              <a:gd name="T10" fmla="*/ 222 w 267"/>
              <a:gd name="T11" fmla="*/ 0 h 263"/>
              <a:gd name="T12" fmla="*/ 46 w 267"/>
              <a:gd name="T13" fmla="*/ 0 h 263"/>
              <a:gd name="T14" fmla="*/ 0 w 267"/>
              <a:gd name="T15" fmla="*/ 46 h 263"/>
              <a:gd name="T16" fmla="*/ 0 w 267"/>
              <a:gd name="T17" fmla="*/ 218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67" h="263">
                <a:moveTo>
                  <a:pt x="0" y="218"/>
                </a:moveTo>
                <a:cubicBezTo>
                  <a:pt x="0" y="243"/>
                  <a:pt x="21" y="263"/>
                  <a:pt x="46" y="263"/>
                </a:cubicBezTo>
                <a:cubicBezTo>
                  <a:pt x="222" y="263"/>
                  <a:pt x="222" y="263"/>
                  <a:pt x="222" y="263"/>
                </a:cubicBezTo>
                <a:cubicBezTo>
                  <a:pt x="247" y="263"/>
                  <a:pt x="267" y="243"/>
                  <a:pt x="267" y="218"/>
                </a:cubicBezTo>
                <a:cubicBezTo>
                  <a:pt x="267" y="46"/>
                  <a:pt x="267" y="46"/>
                  <a:pt x="267" y="46"/>
                </a:cubicBezTo>
                <a:cubicBezTo>
                  <a:pt x="267" y="21"/>
                  <a:pt x="247" y="0"/>
                  <a:pt x="222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21" y="0"/>
                  <a:pt x="0" y="21"/>
                  <a:pt x="0" y="46"/>
                </a:cubicBezTo>
                <a:lnTo>
                  <a:pt x="0" y="2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6892" name="Freeform 28"/>
          <p:cNvSpPr/>
          <p:nvPr/>
        </p:nvSpPr>
        <p:spPr bwMode="auto">
          <a:xfrm>
            <a:off x="1990424" y="2789331"/>
            <a:ext cx="527050" cy="519273"/>
          </a:xfrm>
          <a:custGeom>
            <a:avLst/>
            <a:gdLst>
              <a:gd name="T0" fmla="*/ 0 w 267"/>
              <a:gd name="T1" fmla="*/ 218 h 263"/>
              <a:gd name="T2" fmla="*/ 46 w 267"/>
              <a:gd name="T3" fmla="*/ 263 h 263"/>
              <a:gd name="T4" fmla="*/ 222 w 267"/>
              <a:gd name="T5" fmla="*/ 263 h 263"/>
              <a:gd name="T6" fmla="*/ 267 w 267"/>
              <a:gd name="T7" fmla="*/ 218 h 263"/>
              <a:gd name="T8" fmla="*/ 267 w 267"/>
              <a:gd name="T9" fmla="*/ 46 h 263"/>
              <a:gd name="T10" fmla="*/ 222 w 267"/>
              <a:gd name="T11" fmla="*/ 0 h 263"/>
              <a:gd name="T12" fmla="*/ 46 w 267"/>
              <a:gd name="T13" fmla="*/ 0 h 263"/>
              <a:gd name="T14" fmla="*/ 0 w 267"/>
              <a:gd name="T15" fmla="*/ 46 h 263"/>
              <a:gd name="T16" fmla="*/ 0 w 267"/>
              <a:gd name="T17" fmla="*/ 218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67" h="263">
                <a:moveTo>
                  <a:pt x="0" y="218"/>
                </a:moveTo>
                <a:cubicBezTo>
                  <a:pt x="0" y="243"/>
                  <a:pt x="21" y="263"/>
                  <a:pt x="46" y="263"/>
                </a:cubicBezTo>
                <a:cubicBezTo>
                  <a:pt x="222" y="263"/>
                  <a:pt x="222" y="263"/>
                  <a:pt x="222" y="263"/>
                </a:cubicBezTo>
                <a:cubicBezTo>
                  <a:pt x="247" y="263"/>
                  <a:pt x="267" y="243"/>
                  <a:pt x="267" y="218"/>
                </a:cubicBezTo>
                <a:cubicBezTo>
                  <a:pt x="267" y="46"/>
                  <a:pt x="267" y="46"/>
                  <a:pt x="267" y="46"/>
                </a:cubicBezTo>
                <a:cubicBezTo>
                  <a:pt x="267" y="21"/>
                  <a:pt x="247" y="0"/>
                  <a:pt x="222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21" y="0"/>
                  <a:pt x="0" y="21"/>
                  <a:pt x="0" y="46"/>
                </a:cubicBezTo>
                <a:lnTo>
                  <a:pt x="0" y="2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6893" name="Freeform 29"/>
          <p:cNvSpPr/>
          <p:nvPr/>
        </p:nvSpPr>
        <p:spPr bwMode="auto">
          <a:xfrm>
            <a:off x="1963040" y="4014779"/>
            <a:ext cx="527050" cy="520861"/>
          </a:xfrm>
          <a:custGeom>
            <a:avLst/>
            <a:gdLst>
              <a:gd name="T0" fmla="*/ 0 w 267"/>
              <a:gd name="T1" fmla="*/ 218 h 263"/>
              <a:gd name="T2" fmla="*/ 46 w 267"/>
              <a:gd name="T3" fmla="*/ 263 h 263"/>
              <a:gd name="T4" fmla="*/ 222 w 267"/>
              <a:gd name="T5" fmla="*/ 263 h 263"/>
              <a:gd name="T6" fmla="*/ 267 w 267"/>
              <a:gd name="T7" fmla="*/ 218 h 263"/>
              <a:gd name="T8" fmla="*/ 267 w 267"/>
              <a:gd name="T9" fmla="*/ 46 h 263"/>
              <a:gd name="T10" fmla="*/ 222 w 267"/>
              <a:gd name="T11" fmla="*/ 0 h 263"/>
              <a:gd name="T12" fmla="*/ 46 w 267"/>
              <a:gd name="T13" fmla="*/ 0 h 263"/>
              <a:gd name="T14" fmla="*/ 0 w 267"/>
              <a:gd name="T15" fmla="*/ 46 h 263"/>
              <a:gd name="T16" fmla="*/ 0 w 267"/>
              <a:gd name="T17" fmla="*/ 218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67" h="263">
                <a:moveTo>
                  <a:pt x="0" y="218"/>
                </a:moveTo>
                <a:cubicBezTo>
                  <a:pt x="0" y="243"/>
                  <a:pt x="21" y="263"/>
                  <a:pt x="46" y="263"/>
                </a:cubicBezTo>
                <a:cubicBezTo>
                  <a:pt x="222" y="263"/>
                  <a:pt x="222" y="263"/>
                  <a:pt x="222" y="263"/>
                </a:cubicBezTo>
                <a:cubicBezTo>
                  <a:pt x="247" y="263"/>
                  <a:pt x="267" y="243"/>
                  <a:pt x="267" y="218"/>
                </a:cubicBezTo>
                <a:cubicBezTo>
                  <a:pt x="267" y="46"/>
                  <a:pt x="267" y="46"/>
                  <a:pt x="267" y="46"/>
                </a:cubicBezTo>
                <a:cubicBezTo>
                  <a:pt x="267" y="21"/>
                  <a:pt x="247" y="0"/>
                  <a:pt x="222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21" y="0"/>
                  <a:pt x="0" y="21"/>
                  <a:pt x="0" y="46"/>
                </a:cubicBezTo>
                <a:lnTo>
                  <a:pt x="0" y="21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894" name="Freeform 30"/>
          <p:cNvSpPr/>
          <p:nvPr/>
        </p:nvSpPr>
        <p:spPr bwMode="auto">
          <a:xfrm>
            <a:off x="2577687" y="1752603"/>
            <a:ext cx="1370012" cy="2407393"/>
          </a:xfrm>
          <a:custGeom>
            <a:avLst/>
            <a:gdLst>
              <a:gd name="T0" fmla="*/ 0 w 863"/>
              <a:gd name="T1" fmla="*/ 0 h 1516"/>
              <a:gd name="T2" fmla="*/ 863 w 863"/>
              <a:gd name="T3" fmla="*/ 0 h 1516"/>
              <a:gd name="T4" fmla="*/ 863 w 863"/>
              <a:gd name="T5" fmla="*/ 1516 h 1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63" h="1516">
                <a:moveTo>
                  <a:pt x="0" y="0"/>
                </a:moveTo>
                <a:lnTo>
                  <a:pt x="863" y="0"/>
                </a:lnTo>
                <a:lnTo>
                  <a:pt x="863" y="1516"/>
                </a:lnTo>
              </a:path>
            </a:pathLst>
          </a:custGeom>
          <a:noFill/>
          <a:ln w="6350" cap="flat" cmpd="sng">
            <a:solidFill>
              <a:schemeClr val="bg1">
                <a:lumMod val="50000"/>
              </a:schemeClr>
            </a:solidFill>
            <a:prstDash val="solid"/>
            <a:round/>
            <a:head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895" name="Freeform 31"/>
          <p:cNvSpPr/>
          <p:nvPr/>
        </p:nvSpPr>
        <p:spPr bwMode="auto">
          <a:xfrm>
            <a:off x="2505373" y="3099166"/>
            <a:ext cx="1033462" cy="1584814"/>
          </a:xfrm>
          <a:custGeom>
            <a:avLst/>
            <a:gdLst>
              <a:gd name="T0" fmla="*/ 0 w 651"/>
              <a:gd name="T1" fmla="*/ 0 h 998"/>
              <a:gd name="T2" fmla="*/ 651 w 651"/>
              <a:gd name="T3" fmla="*/ 0 h 998"/>
              <a:gd name="T4" fmla="*/ 651 w 651"/>
              <a:gd name="T5" fmla="*/ 998 h 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1" h="998">
                <a:moveTo>
                  <a:pt x="0" y="0"/>
                </a:moveTo>
                <a:lnTo>
                  <a:pt x="651" y="0"/>
                </a:lnTo>
                <a:lnTo>
                  <a:pt x="651" y="998"/>
                </a:lnTo>
              </a:path>
            </a:pathLst>
          </a:custGeom>
          <a:noFill/>
          <a:ln w="6350" cap="flat" cmpd="sng">
            <a:solidFill>
              <a:schemeClr val="bg1">
                <a:lumMod val="50000"/>
              </a:schemeClr>
            </a:solidFill>
            <a:prstDash val="solid"/>
            <a:round/>
            <a:head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896" name="Freeform 32"/>
          <p:cNvSpPr/>
          <p:nvPr/>
        </p:nvSpPr>
        <p:spPr bwMode="auto">
          <a:xfrm>
            <a:off x="2503583" y="4287869"/>
            <a:ext cx="856420" cy="197755"/>
          </a:xfrm>
          <a:custGeom>
            <a:avLst/>
            <a:gdLst>
              <a:gd name="T0" fmla="*/ 0 w 432"/>
              <a:gd name="T1" fmla="*/ 0 h 480"/>
              <a:gd name="T2" fmla="*/ 432 w 432"/>
              <a:gd name="T3" fmla="*/ 0 h 480"/>
              <a:gd name="T4" fmla="*/ 432 w 432"/>
              <a:gd name="T5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" h="480">
                <a:moveTo>
                  <a:pt x="0" y="0"/>
                </a:moveTo>
                <a:lnTo>
                  <a:pt x="432" y="0"/>
                </a:lnTo>
                <a:lnTo>
                  <a:pt x="432" y="480"/>
                </a:lnTo>
              </a:path>
            </a:pathLst>
          </a:custGeom>
          <a:noFill/>
          <a:ln w="6350" cap="flat" cmpd="sng">
            <a:solidFill>
              <a:schemeClr val="bg1">
                <a:lumMod val="50000"/>
              </a:schemeClr>
            </a:solidFill>
            <a:prstDash val="solid"/>
            <a:round/>
            <a:head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898" name="Freeform 34"/>
          <p:cNvSpPr>
            <a:spLocks noEditPoints="1"/>
          </p:cNvSpPr>
          <p:nvPr/>
        </p:nvSpPr>
        <p:spPr bwMode="auto">
          <a:xfrm>
            <a:off x="2231026" y="1632595"/>
            <a:ext cx="173037" cy="244550"/>
          </a:xfrm>
          <a:custGeom>
            <a:avLst/>
            <a:gdLst>
              <a:gd name="T0" fmla="*/ 77 w 88"/>
              <a:gd name="T1" fmla="*/ 33 h 124"/>
              <a:gd name="T2" fmla="*/ 67 w 88"/>
              <a:gd name="T3" fmla="*/ 57 h 124"/>
              <a:gd name="T4" fmla="*/ 67 w 88"/>
              <a:gd name="T5" fmla="*/ 57 h 124"/>
              <a:gd name="T6" fmla="*/ 85 w 88"/>
              <a:gd name="T7" fmla="*/ 79 h 124"/>
              <a:gd name="T8" fmla="*/ 88 w 88"/>
              <a:gd name="T9" fmla="*/ 104 h 124"/>
              <a:gd name="T10" fmla="*/ 79 w 88"/>
              <a:gd name="T11" fmla="*/ 115 h 124"/>
              <a:gd name="T12" fmla="*/ 69 w 88"/>
              <a:gd name="T13" fmla="*/ 115 h 124"/>
              <a:gd name="T14" fmla="*/ 64 w 88"/>
              <a:gd name="T15" fmla="*/ 124 h 124"/>
              <a:gd name="T16" fmla="*/ 23 w 88"/>
              <a:gd name="T17" fmla="*/ 124 h 124"/>
              <a:gd name="T18" fmla="*/ 19 w 88"/>
              <a:gd name="T19" fmla="*/ 119 h 124"/>
              <a:gd name="T20" fmla="*/ 9 w 88"/>
              <a:gd name="T21" fmla="*/ 115 h 124"/>
              <a:gd name="T22" fmla="*/ 2 w 88"/>
              <a:gd name="T23" fmla="*/ 111 h 124"/>
              <a:gd name="T24" fmla="*/ 0 w 88"/>
              <a:gd name="T25" fmla="*/ 93 h 124"/>
              <a:gd name="T26" fmla="*/ 20 w 88"/>
              <a:gd name="T27" fmla="*/ 57 h 124"/>
              <a:gd name="T28" fmla="*/ 20 w 88"/>
              <a:gd name="T29" fmla="*/ 57 h 124"/>
              <a:gd name="T30" fmla="*/ 44 w 88"/>
              <a:gd name="T31" fmla="*/ 0 h 124"/>
              <a:gd name="T32" fmla="*/ 22 w 88"/>
              <a:gd name="T33" fmla="*/ 105 h 124"/>
              <a:gd name="T34" fmla="*/ 25 w 88"/>
              <a:gd name="T35" fmla="*/ 89 h 124"/>
              <a:gd name="T36" fmla="*/ 28 w 88"/>
              <a:gd name="T37" fmla="*/ 109 h 124"/>
              <a:gd name="T38" fmla="*/ 28 w 88"/>
              <a:gd name="T39" fmla="*/ 114 h 124"/>
              <a:gd name="T40" fmla="*/ 59 w 88"/>
              <a:gd name="T41" fmla="*/ 110 h 124"/>
              <a:gd name="T42" fmla="*/ 59 w 88"/>
              <a:gd name="T43" fmla="*/ 109 h 124"/>
              <a:gd name="T44" fmla="*/ 62 w 88"/>
              <a:gd name="T45" fmla="*/ 89 h 124"/>
              <a:gd name="T46" fmla="*/ 65 w 88"/>
              <a:gd name="T47" fmla="*/ 105 h 124"/>
              <a:gd name="T48" fmla="*/ 78 w 88"/>
              <a:gd name="T49" fmla="*/ 104 h 124"/>
              <a:gd name="T50" fmla="*/ 76 w 88"/>
              <a:gd name="T51" fmla="*/ 83 h 124"/>
              <a:gd name="T52" fmla="*/ 59 w 88"/>
              <a:gd name="T53" fmla="*/ 63 h 124"/>
              <a:gd name="T54" fmla="*/ 28 w 88"/>
              <a:gd name="T55" fmla="*/ 63 h 124"/>
              <a:gd name="T56" fmla="*/ 10 w 88"/>
              <a:gd name="T57" fmla="*/ 93 h 124"/>
              <a:gd name="T58" fmla="*/ 10 w 88"/>
              <a:gd name="T59" fmla="*/ 105 h 124"/>
              <a:gd name="T60" fmla="*/ 44 w 88"/>
              <a:gd name="T61" fmla="*/ 9 h 124"/>
              <a:gd name="T62" fmla="*/ 20 w 88"/>
              <a:gd name="T63" fmla="*/ 33 h 124"/>
              <a:gd name="T64" fmla="*/ 68 w 88"/>
              <a:gd name="T65" fmla="*/ 33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8" h="124">
                <a:moveTo>
                  <a:pt x="44" y="0"/>
                </a:moveTo>
                <a:cubicBezTo>
                  <a:pt x="62" y="0"/>
                  <a:pt x="77" y="15"/>
                  <a:pt x="77" y="33"/>
                </a:cubicBezTo>
                <a:cubicBezTo>
                  <a:pt x="77" y="43"/>
                  <a:pt x="74" y="51"/>
                  <a:pt x="68" y="57"/>
                </a:cubicBezTo>
                <a:cubicBezTo>
                  <a:pt x="67" y="57"/>
                  <a:pt x="67" y="57"/>
                  <a:pt x="67" y="57"/>
                </a:cubicBezTo>
                <a:cubicBezTo>
                  <a:pt x="67" y="57"/>
                  <a:pt x="67" y="57"/>
                  <a:pt x="67" y="57"/>
                </a:cubicBezTo>
                <a:cubicBezTo>
                  <a:pt x="67" y="57"/>
                  <a:pt x="67" y="57"/>
                  <a:pt x="67" y="57"/>
                </a:cubicBezTo>
                <a:cubicBezTo>
                  <a:pt x="74" y="64"/>
                  <a:pt x="81" y="70"/>
                  <a:pt x="85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83"/>
                  <a:pt x="88" y="88"/>
                  <a:pt x="88" y="93"/>
                </a:cubicBezTo>
                <a:cubicBezTo>
                  <a:pt x="88" y="104"/>
                  <a:pt x="88" y="104"/>
                  <a:pt x="88" y="104"/>
                </a:cubicBezTo>
                <a:cubicBezTo>
                  <a:pt x="88" y="106"/>
                  <a:pt x="87" y="109"/>
                  <a:pt x="85" y="111"/>
                </a:cubicBezTo>
                <a:cubicBezTo>
                  <a:pt x="84" y="113"/>
                  <a:pt x="82" y="114"/>
                  <a:pt x="79" y="115"/>
                </a:cubicBezTo>
                <a:cubicBezTo>
                  <a:pt x="79" y="115"/>
                  <a:pt x="79" y="115"/>
                  <a:pt x="78" y="115"/>
                </a:cubicBezTo>
                <a:cubicBezTo>
                  <a:pt x="69" y="115"/>
                  <a:pt x="69" y="115"/>
                  <a:pt x="69" y="115"/>
                </a:cubicBezTo>
                <a:cubicBezTo>
                  <a:pt x="69" y="119"/>
                  <a:pt x="69" y="119"/>
                  <a:pt x="69" y="119"/>
                </a:cubicBezTo>
                <a:cubicBezTo>
                  <a:pt x="69" y="122"/>
                  <a:pt x="66" y="124"/>
                  <a:pt x="64" y="124"/>
                </a:cubicBezTo>
                <a:cubicBezTo>
                  <a:pt x="64" y="124"/>
                  <a:pt x="64" y="124"/>
                  <a:pt x="64" y="124"/>
                </a:cubicBezTo>
                <a:cubicBezTo>
                  <a:pt x="23" y="124"/>
                  <a:pt x="23" y="124"/>
                  <a:pt x="23" y="124"/>
                </a:cubicBezTo>
                <a:cubicBezTo>
                  <a:pt x="21" y="124"/>
                  <a:pt x="19" y="122"/>
                  <a:pt x="19" y="119"/>
                </a:cubicBezTo>
                <a:cubicBezTo>
                  <a:pt x="19" y="119"/>
                  <a:pt x="19" y="119"/>
                  <a:pt x="19" y="119"/>
                </a:cubicBezTo>
                <a:cubicBezTo>
                  <a:pt x="19" y="115"/>
                  <a:pt x="19" y="115"/>
                  <a:pt x="19" y="115"/>
                </a:cubicBezTo>
                <a:cubicBezTo>
                  <a:pt x="9" y="115"/>
                  <a:pt x="9" y="115"/>
                  <a:pt x="9" y="115"/>
                </a:cubicBezTo>
                <a:cubicBezTo>
                  <a:pt x="9" y="115"/>
                  <a:pt x="8" y="115"/>
                  <a:pt x="8" y="115"/>
                </a:cubicBezTo>
                <a:cubicBezTo>
                  <a:pt x="5" y="114"/>
                  <a:pt x="3" y="113"/>
                  <a:pt x="2" y="111"/>
                </a:cubicBezTo>
                <a:cubicBezTo>
                  <a:pt x="0" y="109"/>
                  <a:pt x="0" y="106"/>
                  <a:pt x="0" y="104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88"/>
                  <a:pt x="1" y="83"/>
                  <a:pt x="2" y="79"/>
                </a:cubicBezTo>
                <a:cubicBezTo>
                  <a:pt x="6" y="70"/>
                  <a:pt x="13" y="64"/>
                  <a:pt x="20" y="57"/>
                </a:cubicBezTo>
                <a:cubicBezTo>
                  <a:pt x="20" y="57"/>
                  <a:pt x="20" y="57"/>
                  <a:pt x="20" y="57"/>
                </a:cubicBezTo>
                <a:cubicBezTo>
                  <a:pt x="20" y="57"/>
                  <a:pt x="20" y="57"/>
                  <a:pt x="20" y="57"/>
                </a:cubicBezTo>
                <a:cubicBezTo>
                  <a:pt x="13" y="51"/>
                  <a:pt x="10" y="42"/>
                  <a:pt x="10" y="33"/>
                </a:cubicBezTo>
                <a:cubicBezTo>
                  <a:pt x="10" y="15"/>
                  <a:pt x="25" y="0"/>
                  <a:pt x="44" y="0"/>
                </a:cubicBezTo>
                <a:close/>
                <a:moveTo>
                  <a:pt x="22" y="105"/>
                </a:moveTo>
                <a:cubicBezTo>
                  <a:pt x="22" y="105"/>
                  <a:pt x="22" y="105"/>
                  <a:pt x="22" y="105"/>
                </a:cubicBezTo>
                <a:cubicBezTo>
                  <a:pt x="22" y="92"/>
                  <a:pt x="22" y="92"/>
                  <a:pt x="22" y="92"/>
                </a:cubicBezTo>
                <a:cubicBezTo>
                  <a:pt x="22" y="90"/>
                  <a:pt x="24" y="89"/>
                  <a:pt x="25" y="89"/>
                </a:cubicBezTo>
                <a:cubicBezTo>
                  <a:pt x="27" y="89"/>
                  <a:pt x="28" y="90"/>
                  <a:pt x="28" y="92"/>
                </a:cubicBezTo>
                <a:cubicBezTo>
                  <a:pt x="28" y="109"/>
                  <a:pt x="28" y="109"/>
                  <a:pt x="28" y="109"/>
                </a:cubicBezTo>
                <a:cubicBezTo>
                  <a:pt x="28" y="110"/>
                  <a:pt x="28" y="110"/>
                  <a:pt x="28" y="110"/>
                </a:cubicBezTo>
                <a:cubicBezTo>
                  <a:pt x="28" y="114"/>
                  <a:pt x="28" y="114"/>
                  <a:pt x="28" y="114"/>
                </a:cubicBezTo>
                <a:cubicBezTo>
                  <a:pt x="59" y="114"/>
                  <a:pt x="59" y="114"/>
                  <a:pt x="59" y="114"/>
                </a:cubicBezTo>
                <a:cubicBezTo>
                  <a:pt x="59" y="110"/>
                  <a:pt x="59" y="110"/>
                  <a:pt x="59" y="110"/>
                </a:cubicBezTo>
                <a:cubicBezTo>
                  <a:pt x="59" y="110"/>
                  <a:pt x="59" y="110"/>
                  <a:pt x="59" y="110"/>
                </a:cubicBezTo>
                <a:cubicBezTo>
                  <a:pt x="59" y="109"/>
                  <a:pt x="59" y="109"/>
                  <a:pt x="59" y="109"/>
                </a:cubicBezTo>
                <a:cubicBezTo>
                  <a:pt x="59" y="92"/>
                  <a:pt x="59" y="92"/>
                  <a:pt x="59" y="92"/>
                </a:cubicBezTo>
                <a:cubicBezTo>
                  <a:pt x="59" y="90"/>
                  <a:pt x="60" y="89"/>
                  <a:pt x="62" y="89"/>
                </a:cubicBezTo>
                <a:cubicBezTo>
                  <a:pt x="63" y="89"/>
                  <a:pt x="65" y="90"/>
                  <a:pt x="65" y="92"/>
                </a:cubicBezTo>
                <a:cubicBezTo>
                  <a:pt x="65" y="105"/>
                  <a:pt x="65" y="105"/>
                  <a:pt x="65" y="105"/>
                </a:cubicBezTo>
                <a:cubicBezTo>
                  <a:pt x="78" y="105"/>
                  <a:pt x="78" y="105"/>
                  <a:pt x="78" y="105"/>
                </a:cubicBezTo>
                <a:cubicBezTo>
                  <a:pt x="78" y="104"/>
                  <a:pt x="78" y="104"/>
                  <a:pt x="78" y="104"/>
                </a:cubicBezTo>
                <a:cubicBezTo>
                  <a:pt x="78" y="93"/>
                  <a:pt x="78" y="93"/>
                  <a:pt x="78" y="93"/>
                </a:cubicBezTo>
                <a:cubicBezTo>
                  <a:pt x="78" y="89"/>
                  <a:pt x="77" y="86"/>
                  <a:pt x="76" y="83"/>
                </a:cubicBezTo>
                <a:cubicBezTo>
                  <a:pt x="76" y="83"/>
                  <a:pt x="76" y="83"/>
                  <a:pt x="76" y="83"/>
                </a:cubicBezTo>
                <a:cubicBezTo>
                  <a:pt x="73" y="75"/>
                  <a:pt x="65" y="69"/>
                  <a:pt x="59" y="63"/>
                </a:cubicBezTo>
                <a:cubicBezTo>
                  <a:pt x="55" y="66"/>
                  <a:pt x="49" y="67"/>
                  <a:pt x="44" y="67"/>
                </a:cubicBezTo>
                <a:cubicBezTo>
                  <a:pt x="38" y="67"/>
                  <a:pt x="33" y="66"/>
                  <a:pt x="28" y="63"/>
                </a:cubicBezTo>
                <a:cubicBezTo>
                  <a:pt x="23" y="69"/>
                  <a:pt x="15" y="75"/>
                  <a:pt x="11" y="83"/>
                </a:cubicBezTo>
                <a:cubicBezTo>
                  <a:pt x="10" y="86"/>
                  <a:pt x="10" y="89"/>
                  <a:pt x="10" y="93"/>
                </a:cubicBezTo>
                <a:cubicBezTo>
                  <a:pt x="10" y="104"/>
                  <a:pt x="10" y="104"/>
                  <a:pt x="10" y="104"/>
                </a:cubicBezTo>
                <a:cubicBezTo>
                  <a:pt x="10" y="104"/>
                  <a:pt x="10" y="104"/>
                  <a:pt x="10" y="105"/>
                </a:cubicBezTo>
                <a:cubicBezTo>
                  <a:pt x="22" y="105"/>
                  <a:pt x="22" y="105"/>
                  <a:pt x="22" y="105"/>
                </a:cubicBezTo>
                <a:close/>
                <a:moveTo>
                  <a:pt x="44" y="9"/>
                </a:moveTo>
                <a:cubicBezTo>
                  <a:pt x="44" y="9"/>
                  <a:pt x="44" y="9"/>
                  <a:pt x="44" y="9"/>
                </a:cubicBezTo>
                <a:cubicBezTo>
                  <a:pt x="30" y="9"/>
                  <a:pt x="20" y="20"/>
                  <a:pt x="20" y="33"/>
                </a:cubicBezTo>
                <a:cubicBezTo>
                  <a:pt x="20" y="47"/>
                  <a:pt x="31" y="57"/>
                  <a:pt x="44" y="57"/>
                </a:cubicBezTo>
                <a:cubicBezTo>
                  <a:pt x="57" y="57"/>
                  <a:pt x="68" y="47"/>
                  <a:pt x="68" y="33"/>
                </a:cubicBezTo>
                <a:cubicBezTo>
                  <a:pt x="68" y="20"/>
                  <a:pt x="57" y="9"/>
                  <a:pt x="44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6899" name="Freeform 35"/>
          <p:cNvSpPr>
            <a:spLocks noEditPoints="1"/>
          </p:cNvSpPr>
          <p:nvPr/>
        </p:nvSpPr>
        <p:spPr bwMode="auto">
          <a:xfrm>
            <a:off x="5514478" y="1314538"/>
            <a:ext cx="220663" cy="281075"/>
          </a:xfrm>
          <a:custGeom>
            <a:avLst/>
            <a:gdLst>
              <a:gd name="T0" fmla="*/ 99 w 111"/>
              <a:gd name="T1" fmla="*/ 127 h 142"/>
              <a:gd name="T2" fmla="*/ 90 w 111"/>
              <a:gd name="T3" fmla="*/ 134 h 142"/>
              <a:gd name="T4" fmla="*/ 62 w 111"/>
              <a:gd name="T5" fmla="*/ 141 h 142"/>
              <a:gd name="T6" fmla="*/ 35 w 111"/>
              <a:gd name="T7" fmla="*/ 129 h 142"/>
              <a:gd name="T8" fmla="*/ 35 w 111"/>
              <a:gd name="T9" fmla="*/ 129 h 142"/>
              <a:gd name="T10" fmla="*/ 35 w 111"/>
              <a:gd name="T11" fmla="*/ 129 h 142"/>
              <a:gd name="T12" fmla="*/ 28 w 111"/>
              <a:gd name="T13" fmla="*/ 120 h 142"/>
              <a:gd name="T14" fmla="*/ 13 w 111"/>
              <a:gd name="T15" fmla="*/ 95 h 142"/>
              <a:gd name="T16" fmla="*/ 13 w 111"/>
              <a:gd name="T17" fmla="*/ 95 h 142"/>
              <a:gd name="T18" fmla="*/ 5 w 111"/>
              <a:gd name="T19" fmla="*/ 80 h 142"/>
              <a:gd name="T20" fmla="*/ 15 w 111"/>
              <a:gd name="T21" fmla="*/ 60 h 142"/>
              <a:gd name="T22" fmla="*/ 28 w 111"/>
              <a:gd name="T23" fmla="*/ 66 h 142"/>
              <a:gd name="T24" fmla="*/ 29 w 111"/>
              <a:gd name="T25" fmla="*/ 67 h 142"/>
              <a:gd name="T26" fmla="*/ 30 w 111"/>
              <a:gd name="T27" fmla="*/ 69 h 142"/>
              <a:gd name="T28" fmla="*/ 30 w 111"/>
              <a:gd name="T29" fmla="*/ 22 h 142"/>
              <a:gd name="T30" fmla="*/ 49 w 111"/>
              <a:gd name="T31" fmla="*/ 11 h 142"/>
              <a:gd name="T32" fmla="*/ 73 w 111"/>
              <a:gd name="T33" fmla="*/ 11 h 142"/>
              <a:gd name="T34" fmla="*/ 92 w 111"/>
              <a:gd name="T35" fmla="*/ 22 h 142"/>
              <a:gd name="T36" fmla="*/ 92 w 111"/>
              <a:gd name="T37" fmla="*/ 22 h 142"/>
              <a:gd name="T38" fmla="*/ 93 w 111"/>
              <a:gd name="T39" fmla="*/ 22 h 142"/>
              <a:gd name="T40" fmla="*/ 111 w 111"/>
              <a:gd name="T41" fmla="*/ 34 h 142"/>
              <a:gd name="T42" fmla="*/ 111 w 111"/>
              <a:gd name="T43" fmla="*/ 97 h 142"/>
              <a:gd name="T44" fmla="*/ 108 w 111"/>
              <a:gd name="T45" fmla="*/ 113 h 142"/>
              <a:gd name="T46" fmla="*/ 99 w 111"/>
              <a:gd name="T47" fmla="*/ 127 h 142"/>
              <a:gd name="T48" fmla="*/ 85 w 111"/>
              <a:gd name="T49" fmla="*/ 126 h 142"/>
              <a:gd name="T50" fmla="*/ 85 w 111"/>
              <a:gd name="T51" fmla="*/ 126 h 142"/>
              <a:gd name="T52" fmla="*/ 92 w 111"/>
              <a:gd name="T53" fmla="*/ 120 h 142"/>
              <a:gd name="T54" fmla="*/ 98 w 111"/>
              <a:gd name="T55" fmla="*/ 109 h 142"/>
              <a:gd name="T56" fmla="*/ 101 w 111"/>
              <a:gd name="T57" fmla="*/ 97 h 142"/>
              <a:gd name="T58" fmla="*/ 101 w 111"/>
              <a:gd name="T59" fmla="*/ 34 h 142"/>
              <a:gd name="T60" fmla="*/ 95 w 111"/>
              <a:gd name="T61" fmla="*/ 34 h 142"/>
              <a:gd name="T62" fmla="*/ 95 w 111"/>
              <a:gd name="T63" fmla="*/ 64 h 142"/>
              <a:gd name="T64" fmla="*/ 82 w 111"/>
              <a:gd name="T65" fmla="*/ 64 h 142"/>
              <a:gd name="T66" fmla="*/ 82 w 111"/>
              <a:gd name="T67" fmla="*/ 22 h 142"/>
              <a:gd name="T68" fmla="*/ 77 w 111"/>
              <a:gd name="T69" fmla="*/ 22 h 142"/>
              <a:gd name="T70" fmla="*/ 77 w 111"/>
              <a:gd name="T71" fmla="*/ 64 h 142"/>
              <a:gd name="T72" fmla="*/ 64 w 111"/>
              <a:gd name="T73" fmla="*/ 64 h 142"/>
              <a:gd name="T74" fmla="*/ 64 w 111"/>
              <a:gd name="T75" fmla="*/ 15 h 142"/>
              <a:gd name="T76" fmla="*/ 58 w 111"/>
              <a:gd name="T77" fmla="*/ 15 h 142"/>
              <a:gd name="T78" fmla="*/ 58 w 111"/>
              <a:gd name="T79" fmla="*/ 64 h 142"/>
              <a:gd name="T80" fmla="*/ 45 w 111"/>
              <a:gd name="T81" fmla="*/ 64 h 142"/>
              <a:gd name="T82" fmla="*/ 45 w 111"/>
              <a:gd name="T83" fmla="*/ 22 h 142"/>
              <a:gd name="T84" fmla="*/ 40 w 111"/>
              <a:gd name="T85" fmla="*/ 22 h 142"/>
              <a:gd name="T86" fmla="*/ 40 w 111"/>
              <a:gd name="T87" fmla="*/ 80 h 142"/>
              <a:gd name="T88" fmla="*/ 27 w 111"/>
              <a:gd name="T89" fmla="*/ 84 h 142"/>
              <a:gd name="T90" fmla="*/ 20 w 111"/>
              <a:gd name="T91" fmla="*/ 72 h 142"/>
              <a:gd name="T92" fmla="*/ 13 w 111"/>
              <a:gd name="T93" fmla="*/ 75 h 142"/>
              <a:gd name="T94" fmla="*/ 22 w 111"/>
              <a:gd name="T95" fmla="*/ 90 h 142"/>
              <a:gd name="T96" fmla="*/ 22 w 111"/>
              <a:gd name="T97" fmla="*/ 90 h 142"/>
              <a:gd name="T98" fmla="*/ 36 w 111"/>
              <a:gd name="T99" fmla="*/ 115 h 142"/>
              <a:gd name="T100" fmla="*/ 42 w 111"/>
              <a:gd name="T101" fmla="*/ 122 h 142"/>
              <a:gd name="T102" fmla="*/ 42 w 111"/>
              <a:gd name="T103" fmla="*/ 122 h 142"/>
              <a:gd name="T104" fmla="*/ 63 w 111"/>
              <a:gd name="T105" fmla="*/ 131 h 142"/>
              <a:gd name="T106" fmla="*/ 85 w 111"/>
              <a:gd name="T107" fmla="*/ 126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11" h="142">
                <a:moveTo>
                  <a:pt x="99" y="127"/>
                </a:moveTo>
                <a:cubicBezTo>
                  <a:pt x="97" y="130"/>
                  <a:pt x="94" y="132"/>
                  <a:pt x="90" y="134"/>
                </a:cubicBezTo>
                <a:cubicBezTo>
                  <a:pt x="82" y="139"/>
                  <a:pt x="72" y="142"/>
                  <a:pt x="62" y="141"/>
                </a:cubicBezTo>
                <a:cubicBezTo>
                  <a:pt x="52" y="140"/>
                  <a:pt x="43" y="136"/>
                  <a:pt x="35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3" y="127"/>
                  <a:pt x="30" y="124"/>
                  <a:pt x="28" y="120"/>
                </a:cubicBezTo>
                <a:cubicBezTo>
                  <a:pt x="13" y="95"/>
                  <a:pt x="13" y="95"/>
                  <a:pt x="13" y="95"/>
                </a:cubicBezTo>
                <a:cubicBezTo>
                  <a:pt x="13" y="95"/>
                  <a:pt x="13" y="95"/>
                  <a:pt x="13" y="95"/>
                </a:cubicBezTo>
                <a:cubicBezTo>
                  <a:pt x="5" y="80"/>
                  <a:pt x="5" y="80"/>
                  <a:pt x="5" y="80"/>
                </a:cubicBezTo>
                <a:cubicBezTo>
                  <a:pt x="0" y="72"/>
                  <a:pt x="5" y="61"/>
                  <a:pt x="15" y="60"/>
                </a:cubicBezTo>
                <a:cubicBezTo>
                  <a:pt x="19" y="60"/>
                  <a:pt x="25" y="61"/>
                  <a:pt x="28" y="66"/>
                </a:cubicBezTo>
                <a:cubicBezTo>
                  <a:pt x="29" y="67"/>
                  <a:pt x="29" y="67"/>
                  <a:pt x="29" y="67"/>
                </a:cubicBezTo>
                <a:cubicBezTo>
                  <a:pt x="30" y="69"/>
                  <a:pt x="30" y="69"/>
                  <a:pt x="30" y="69"/>
                </a:cubicBezTo>
                <a:cubicBezTo>
                  <a:pt x="30" y="22"/>
                  <a:pt x="30" y="22"/>
                  <a:pt x="30" y="22"/>
                </a:cubicBezTo>
                <a:cubicBezTo>
                  <a:pt x="30" y="12"/>
                  <a:pt x="41" y="6"/>
                  <a:pt x="49" y="11"/>
                </a:cubicBezTo>
                <a:cubicBezTo>
                  <a:pt x="52" y="0"/>
                  <a:pt x="70" y="0"/>
                  <a:pt x="73" y="11"/>
                </a:cubicBezTo>
                <a:cubicBezTo>
                  <a:pt x="81" y="6"/>
                  <a:pt x="92" y="12"/>
                  <a:pt x="92" y="22"/>
                </a:cubicBezTo>
                <a:cubicBezTo>
                  <a:pt x="92" y="22"/>
                  <a:pt x="92" y="22"/>
                  <a:pt x="92" y="22"/>
                </a:cubicBezTo>
                <a:cubicBezTo>
                  <a:pt x="93" y="22"/>
                  <a:pt x="93" y="22"/>
                  <a:pt x="93" y="22"/>
                </a:cubicBezTo>
                <a:cubicBezTo>
                  <a:pt x="101" y="19"/>
                  <a:pt x="111" y="24"/>
                  <a:pt x="111" y="34"/>
                </a:cubicBezTo>
                <a:cubicBezTo>
                  <a:pt x="111" y="97"/>
                  <a:pt x="111" y="97"/>
                  <a:pt x="111" y="97"/>
                </a:cubicBezTo>
                <a:cubicBezTo>
                  <a:pt x="111" y="102"/>
                  <a:pt x="110" y="108"/>
                  <a:pt x="108" y="113"/>
                </a:cubicBezTo>
                <a:cubicBezTo>
                  <a:pt x="106" y="118"/>
                  <a:pt x="103" y="122"/>
                  <a:pt x="99" y="127"/>
                </a:cubicBezTo>
                <a:close/>
                <a:moveTo>
                  <a:pt x="85" y="126"/>
                </a:moveTo>
                <a:cubicBezTo>
                  <a:pt x="85" y="126"/>
                  <a:pt x="85" y="126"/>
                  <a:pt x="85" y="126"/>
                </a:cubicBezTo>
                <a:cubicBezTo>
                  <a:pt x="88" y="124"/>
                  <a:pt x="90" y="122"/>
                  <a:pt x="92" y="120"/>
                </a:cubicBezTo>
                <a:cubicBezTo>
                  <a:pt x="95" y="117"/>
                  <a:pt x="97" y="113"/>
                  <a:pt x="98" y="109"/>
                </a:cubicBezTo>
                <a:cubicBezTo>
                  <a:pt x="100" y="105"/>
                  <a:pt x="101" y="101"/>
                  <a:pt x="101" y="97"/>
                </a:cubicBezTo>
                <a:cubicBezTo>
                  <a:pt x="101" y="34"/>
                  <a:pt x="101" y="34"/>
                  <a:pt x="101" y="34"/>
                </a:cubicBezTo>
                <a:cubicBezTo>
                  <a:pt x="101" y="30"/>
                  <a:pt x="95" y="30"/>
                  <a:pt x="95" y="34"/>
                </a:cubicBezTo>
                <a:cubicBezTo>
                  <a:pt x="95" y="64"/>
                  <a:pt x="95" y="64"/>
                  <a:pt x="95" y="64"/>
                </a:cubicBezTo>
                <a:cubicBezTo>
                  <a:pt x="95" y="72"/>
                  <a:pt x="82" y="72"/>
                  <a:pt x="82" y="64"/>
                </a:cubicBezTo>
                <a:cubicBezTo>
                  <a:pt x="82" y="22"/>
                  <a:pt x="82" y="22"/>
                  <a:pt x="82" y="22"/>
                </a:cubicBezTo>
                <a:cubicBezTo>
                  <a:pt x="82" y="18"/>
                  <a:pt x="77" y="18"/>
                  <a:pt x="77" y="22"/>
                </a:cubicBezTo>
                <a:cubicBezTo>
                  <a:pt x="77" y="64"/>
                  <a:pt x="77" y="64"/>
                  <a:pt x="77" y="64"/>
                </a:cubicBezTo>
                <a:cubicBezTo>
                  <a:pt x="77" y="72"/>
                  <a:pt x="64" y="72"/>
                  <a:pt x="64" y="64"/>
                </a:cubicBezTo>
                <a:cubicBezTo>
                  <a:pt x="64" y="15"/>
                  <a:pt x="64" y="15"/>
                  <a:pt x="64" y="15"/>
                </a:cubicBezTo>
                <a:cubicBezTo>
                  <a:pt x="64" y="12"/>
                  <a:pt x="58" y="12"/>
                  <a:pt x="58" y="15"/>
                </a:cubicBezTo>
                <a:cubicBezTo>
                  <a:pt x="58" y="64"/>
                  <a:pt x="58" y="64"/>
                  <a:pt x="58" y="64"/>
                </a:cubicBezTo>
                <a:cubicBezTo>
                  <a:pt x="58" y="72"/>
                  <a:pt x="45" y="72"/>
                  <a:pt x="45" y="64"/>
                </a:cubicBezTo>
                <a:cubicBezTo>
                  <a:pt x="45" y="22"/>
                  <a:pt x="45" y="22"/>
                  <a:pt x="45" y="22"/>
                </a:cubicBezTo>
                <a:cubicBezTo>
                  <a:pt x="45" y="18"/>
                  <a:pt x="40" y="18"/>
                  <a:pt x="40" y="22"/>
                </a:cubicBezTo>
                <a:cubicBezTo>
                  <a:pt x="40" y="80"/>
                  <a:pt x="40" y="80"/>
                  <a:pt x="40" y="80"/>
                </a:cubicBezTo>
                <a:cubicBezTo>
                  <a:pt x="40" y="87"/>
                  <a:pt x="30" y="90"/>
                  <a:pt x="27" y="84"/>
                </a:cubicBezTo>
                <a:cubicBezTo>
                  <a:pt x="20" y="72"/>
                  <a:pt x="20" y="72"/>
                  <a:pt x="20" y="72"/>
                </a:cubicBezTo>
                <a:cubicBezTo>
                  <a:pt x="17" y="68"/>
                  <a:pt x="11" y="71"/>
                  <a:pt x="13" y="75"/>
                </a:cubicBezTo>
                <a:cubicBezTo>
                  <a:pt x="22" y="90"/>
                  <a:pt x="22" y="90"/>
                  <a:pt x="22" y="90"/>
                </a:cubicBezTo>
                <a:cubicBezTo>
                  <a:pt x="22" y="90"/>
                  <a:pt x="22" y="90"/>
                  <a:pt x="22" y="90"/>
                </a:cubicBezTo>
                <a:cubicBezTo>
                  <a:pt x="36" y="115"/>
                  <a:pt x="36" y="115"/>
                  <a:pt x="36" y="115"/>
                </a:cubicBezTo>
                <a:cubicBezTo>
                  <a:pt x="38" y="118"/>
                  <a:pt x="40" y="120"/>
                  <a:pt x="42" y="122"/>
                </a:cubicBezTo>
                <a:cubicBezTo>
                  <a:pt x="42" y="122"/>
                  <a:pt x="42" y="122"/>
                  <a:pt x="42" y="122"/>
                </a:cubicBezTo>
                <a:cubicBezTo>
                  <a:pt x="48" y="127"/>
                  <a:pt x="55" y="130"/>
                  <a:pt x="63" y="131"/>
                </a:cubicBezTo>
                <a:cubicBezTo>
                  <a:pt x="71" y="132"/>
                  <a:pt x="78" y="130"/>
                  <a:pt x="85" y="1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6900" name="Freeform 36"/>
          <p:cNvSpPr>
            <a:spLocks noEditPoints="1"/>
          </p:cNvSpPr>
          <p:nvPr/>
        </p:nvSpPr>
        <p:spPr bwMode="auto">
          <a:xfrm>
            <a:off x="6802969" y="3279478"/>
            <a:ext cx="187325" cy="252490"/>
          </a:xfrm>
          <a:custGeom>
            <a:avLst/>
            <a:gdLst>
              <a:gd name="T0" fmla="*/ 70 w 95"/>
              <a:gd name="T1" fmla="*/ 9 h 128"/>
              <a:gd name="T2" fmla="*/ 79 w 95"/>
              <a:gd name="T3" fmla="*/ 59 h 128"/>
              <a:gd name="T4" fmla="*/ 70 w 95"/>
              <a:gd name="T5" fmla="*/ 81 h 128"/>
              <a:gd name="T6" fmla="*/ 26 w 95"/>
              <a:gd name="T7" fmla="*/ 81 h 128"/>
              <a:gd name="T8" fmla="*/ 17 w 95"/>
              <a:gd name="T9" fmla="*/ 59 h 128"/>
              <a:gd name="T10" fmla="*/ 26 w 95"/>
              <a:gd name="T11" fmla="*/ 9 h 128"/>
              <a:gd name="T12" fmla="*/ 27 w 95"/>
              <a:gd name="T13" fmla="*/ 42 h 128"/>
              <a:gd name="T14" fmla="*/ 69 w 95"/>
              <a:gd name="T15" fmla="*/ 42 h 128"/>
              <a:gd name="T16" fmla="*/ 63 w 95"/>
              <a:gd name="T17" fmla="*/ 16 h 128"/>
              <a:gd name="T18" fmla="*/ 33 w 95"/>
              <a:gd name="T19" fmla="*/ 16 h 128"/>
              <a:gd name="T20" fmla="*/ 27 w 95"/>
              <a:gd name="T21" fmla="*/ 42 h 128"/>
              <a:gd name="T22" fmla="*/ 69 w 95"/>
              <a:gd name="T23" fmla="*/ 48 h 128"/>
              <a:gd name="T24" fmla="*/ 27 w 95"/>
              <a:gd name="T25" fmla="*/ 59 h 128"/>
              <a:gd name="T26" fmla="*/ 33 w 95"/>
              <a:gd name="T27" fmla="*/ 74 h 128"/>
              <a:gd name="T28" fmla="*/ 63 w 95"/>
              <a:gd name="T29" fmla="*/ 74 h 128"/>
              <a:gd name="T30" fmla="*/ 69 w 95"/>
              <a:gd name="T31" fmla="*/ 48 h 128"/>
              <a:gd name="T32" fmla="*/ 18 w 95"/>
              <a:gd name="T33" fmla="*/ 128 h 128"/>
              <a:gd name="T34" fmla="*/ 48 w 95"/>
              <a:gd name="T35" fmla="*/ 128 h 128"/>
              <a:gd name="T36" fmla="*/ 77 w 95"/>
              <a:gd name="T37" fmla="*/ 128 h 128"/>
              <a:gd name="T38" fmla="*/ 77 w 95"/>
              <a:gd name="T39" fmla="*/ 118 h 128"/>
              <a:gd name="T40" fmla="*/ 53 w 95"/>
              <a:gd name="T41" fmla="*/ 106 h 128"/>
              <a:gd name="T42" fmla="*/ 91 w 95"/>
              <a:gd name="T43" fmla="*/ 77 h 128"/>
              <a:gd name="T44" fmla="*/ 95 w 95"/>
              <a:gd name="T45" fmla="*/ 45 h 128"/>
              <a:gd name="T46" fmla="*/ 85 w 95"/>
              <a:gd name="T47" fmla="*/ 45 h 128"/>
              <a:gd name="T48" fmla="*/ 82 w 95"/>
              <a:gd name="T49" fmla="*/ 73 h 128"/>
              <a:gd name="T50" fmla="*/ 48 w 95"/>
              <a:gd name="T51" fmla="*/ 97 h 128"/>
              <a:gd name="T52" fmla="*/ 21 w 95"/>
              <a:gd name="T53" fmla="*/ 86 h 128"/>
              <a:gd name="T54" fmla="*/ 10 w 95"/>
              <a:gd name="T55" fmla="*/ 59 h 128"/>
              <a:gd name="T56" fmla="*/ 5 w 95"/>
              <a:gd name="T57" fmla="*/ 40 h 128"/>
              <a:gd name="T58" fmla="*/ 0 w 95"/>
              <a:gd name="T59" fmla="*/ 59 h 128"/>
              <a:gd name="T60" fmla="*/ 14 w 95"/>
              <a:gd name="T61" fmla="*/ 92 h 128"/>
              <a:gd name="T62" fmla="*/ 43 w 95"/>
              <a:gd name="T63" fmla="*/ 106 h 128"/>
              <a:gd name="T64" fmla="*/ 18 w 95"/>
              <a:gd name="T65" fmla="*/ 118 h 128"/>
              <a:gd name="T66" fmla="*/ 18 w 95"/>
              <a:gd name="T67" fmla="*/ 12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5" h="128">
                <a:moveTo>
                  <a:pt x="48" y="0"/>
                </a:moveTo>
                <a:cubicBezTo>
                  <a:pt x="56" y="0"/>
                  <a:pt x="64" y="3"/>
                  <a:pt x="70" y="9"/>
                </a:cubicBezTo>
                <a:cubicBezTo>
                  <a:pt x="75" y="14"/>
                  <a:pt x="79" y="22"/>
                  <a:pt x="79" y="31"/>
                </a:cubicBezTo>
                <a:cubicBezTo>
                  <a:pt x="79" y="59"/>
                  <a:pt x="79" y="59"/>
                  <a:pt x="79" y="59"/>
                </a:cubicBezTo>
                <a:cubicBezTo>
                  <a:pt x="79" y="67"/>
                  <a:pt x="75" y="75"/>
                  <a:pt x="70" y="81"/>
                </a:cubicBezTo>
                <a:cubicBezTo>
                  <a:pt x="70" y="81"/>
                  <a:pt x="70" y="81"/>
                  <a:pt x="70" y="81"/>
                </a:cubicBezTo>
                <a:cubicBezTo>
                  <a:pt x="64" y="86"/>
                  <a:pt x="56" y="90"/>
                  <a:pt x="48" y="90"/>
                </a:cubicBezTo>
                <a:cubicBezTo>
                  <a:pt x="39" y="90"/>
                  <a:pt x="31" y="86"/>
                  <a:pt x="26" y="81"/>
                </a:cubicBezTo>
                <a:cubicBezTo>
                  <a:pt x="26" y="81"/>
                  <a:pt x="26" y="81"/>
                  <a:pt x="26" y="81"/>
                </a:cubicBezTo>
                <a:cubicBezTo>
                  <a:pt x="20" y="75"/>
                  <a:pt x="17" y="67"/>
                  <a:pt x="17" y="59"/>
                </a:cubicBezTo>
                <a:cubicBezTo>
                  <a:pt x="17" y="31"/>
                  <a:pt x="17" y="31"/>
                  <a:pt x="17" y="31"/>
                </a:cubicBezTo>
                <a:cubicBezTo>
                  <a:pt x="17" y="22"/>
                  <a:pt x="20" y="14"/>
                  <a:pt x="26" y="9"/>
                </a:cubicBezTo>
                <a:cubicBezTo>
                  <a:pt x="31" y="3"/>
                  <a:pt x="39" y="0"/>
                  <a:pt x="48" y="0"/>
                </a:cubicBezTo>
                <a:close/>
                <a:moveTo>
                  <a:pt x="27" y="42"/>
                </a:moveTo>
                <a:cubicBezTo>
                  <a:pt x="27" y="42"/>
                  <a:pt x="27" y="42"/>
                  <a:pt x="27" y="42"/>
                </a:cubicBezTo>
                <a:cubicBezTo>
                  <a:pt x="69" y="42"/>
                  <a:pt x="69" y="42"/>
                  <a:pt x="69" y="42"/>
                </a:cubicBezTo>
                <a:cubicBezTo>
                  <a:pt x="69" y="31"/>
                  <a:pt x="69" y="31"/>
                  <a:pt x="69" y="31"/>
                </a:cubicBezTo>
                <a:cubicBezTo>
                  <a:pt x="69" y="25"/>
                  <a:pt x="66" y="20"/>
                  <a:pt x="63" y="16"/>
                </a:cubicBezTo>
                <a:cubicBezTo>
                  <a:pt x="59" y="12"/>
                  <a:pt x="53" y="10"/>
                  <a:pt x="48" y="10"/>
                </a:cubicBezTo>
                <a:cubicBezTo>
                  <a:pt x="42" y="10"/>
                  <a:pt x="37" y="12"/>
                  <a:pt x="33" y="16"/>
                </a:cubicBezTo>
                <a:cubicBezTo>
                  <a:pt x="29" y="20"/>
                  <a:pt x="27" y="25"/>
                  <a:pt x="27" y="31"/>
                </a:cubicBezTo>
                <a:cubicBezTo>
                  <a:pt x="27" y="42"/>
                  <a:pt x="27" y="42"/>
                  <a:pt x="27" y="42"/>
                </a:cubicBezTo>
                <a:close/>
                <a:moveTo>
                  <a:pt x="69" y="48"/>
                </a:moveTo>
                <a:cubicBezTo>
                  <a:pt x="69" y="48"/>
                  <a:pt x="69" y="48"/>
                  <a:pt x="69" y="48"/>
                </a:cubicBezTo>
                <a:cubicBezTo>
                  <a:pt x="27" y="48"/>
                  <a:pt x="27" y="48"/>
                  <a:pt x="27" y="48"/>
                </a:cubicBezTo>
                <a:cubicBezTo>
                  <a:pt x="27" y="59"/>
                  <a:pt x="27" y="59"/>
                  <a:pt x="27" y="59"/>
                </a:cubicBezTo>
                <a:cubicBezTo>
                  <a:pt x="27" y="65"/>
                  <a:pt x="29" y="70"/>
                  <a:pt x="33" y="74"/>
                </a:cubicBezTo>
                <a:cubicBezTo>
                  <a:pt x="33" y="74"/>
                  <a:pt x="33" y="74"/>
                  <a:pt x="33" y="74"/>
                </a:cubicBezTo>
                <a:cubicBezTo>
                  <a:pt x="37" y="78"/>
                  <a:pt x="42" y="80"/>
                  <a:pt x="48" y="80"/>
                </a:cubicBezTo>
                <a:cubicBezTo>
                  <a:pt x="53" y="80"/>
                  <a:pt x="59" y="78"/>
                  <a:pt x="63" y="74"/>
                </a:cubicBezTo>
                <a:cubicBezTo>
                  <a:pt x="66" y="70"/>
                  <a:pt x="69" y="65"/>
                  <a:pt x="69" y="59"/>
                </a:cubicBezTo>
                <a:cubicBezTo>
                  <a:pt x="69" y="48"/>
                  <a:pt x="69" y="48"/>
                  <a:pt x="69" y="48"/>
                </a:cubicBezTo>
                <a:close/>
                <a:moveTo>
                  <a:pt x="18" y="128"/>
                </a:moveTo>
                <a:cubicBezTo>
                  <a:pt x="18" y="128"/>
                  <a:pt x="18" y="128"/>
                  <a:pt x="18" y="128"/>
                </a:cubicBezTo>
                <a:cubicBezTo>
                  <a:pt x="47" y="128"/>
                  <a:pt x="47" y="128"/>
                  <a:pt x="47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77" y="128"/>
                  <a:pt x="77" y="128"/>
                  <a:pt x="77" y="128"/>
                </a:cubicBezTo>
                <a:cubicBezTo>
                  <a:pt x="80" y="128"/>
                  <a:pt x="82" y="126"/>
                  <a:pt x="82" y="123"/>
                </a:cubicBezTo>
                <a:cubicBezTo>
                  <a:pt x="82" y="120"/>
                  <a:pt x="80" y="118"/>
                  <a:pt x="77" y="118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64" y="105"/>
                  <a:pt x="74" y="100"/>
                  <a:pt x="81" y="92"/>
                </a:cubicBezTo>
                <a:cubicBezTo>
                  <a:pt x="86" y="88"/>
                  <a:pt x="89" y="83"/>
                  <a:pt x="91" y="77"/>
                </a:cubicBezTo>
                <a:cubicBezTo>
                  <a:pt x="94" y="71"/>
                  <a:pt x="95" y="65"/>
                  <a:pt x="95" y="59"/>
                </a:cubicBezTo>
                <a:cubicBezTo>
                  <a:pt x="95" y="45"/>
                  <a:pt x="95" y="45"/>
                  <a:pt x="95" y="45"/>
                </a:cubicBezTo>
                <a:cubicBezTo>
                  <a:pt x="95" y="42"/>
                  <a:pt x="93" y="40"/>
                  <a:pt x="90" y="40"/>
                </a:cubicBezTo>
                <a:cubicBezTo>
                  <a:pt x="87" y="40"/>
                  <a:pt x="85" y="42"/>
                  <a:pt x="85" y="45"/>
                </a:cubicBezTo>
                <a:cubicBezTo>
                  <a:pt x="85" y="59"/>
                  <a:pt x="85" y="59"/>
                  <a:pt x="85" y="59"/>
                </a:cubicBezTo>
                <a:cubicBezTo>
                  <a:pt x="85" y="64"/>
                  <a:pt x="84" y="69"/>
                  <a:pt x="82" y="73"/>
                </a:cubicBezTo>
                <a:cubicBezTo>
                  <a:pt x="80" y="78"/>
                  <a:pt x="78" y="82"/>
                  <a:pt x="74" y="86"/>
                </a:cubicBezTo>
                <a:cubicBezTo>
                  <a:pt x="67" y="92"/>
                  <a:pt x="58" y="97"/>
                  <a:pt x="48" y="97"/>
                </a:cubicBezTo>
                <a:cubicBezTo>
                  <a:pt x="43" y="97"/>
                  <a:pt x="38" y="96"/>
                  <a:pt x="33" y="94"/>
                </a:cubicBezTo>
                <a:cubicBezTo>
                  <a:pt x="29" y="92"/>
                  <a:pt x="25" y="89"/>
                  <a:pt x="21" y="86"/>
                </a:cubicBezTo>
                <a:cubicBezTo>
                  <a:pt x="18" y="82"/>
                  <a:pt x="15" y="78"/>
                  <a:pt x="13" y="73"/>
                </a:cubicBezTo>
                <a:cubicBezTo>
                  <a:pt x="11" y="69"/>
                  <a:pt x="10" y="64"/>
                  <a:pt x="10" y="59"/>
                </a:cubicBezTo>
                <a:cubicBezTo>
                  <a:pt x="10" y="45"/>
                  <a:pt x="10" y="45"/>
                  <a:pt x="10" y="45"/>
                </a:cubicBezTo>
                <a:cubicBezTo>
                  <a:pt x="10" y="42"/>
                  <a:pt x="8" y="40"/>
                  <a:pt x="5" y="40"/>
                </a:cubicBezTo>
                <a:cubicBezTo>
                  <a:pt x="2" y="40"/>
                  <a:pt x="0" y="42"/>
                  <a:pt x="0" y="45"/>
                </a:cubicBezTo>
                <a:cubicBezTo>
                  <a:pt x="0" y="59"/>
                  <a:pt x="0" y="59"/>
                  <a:pt x="0" y="59"/>
                </a:cubicBezTo>
                <a:cubicBezTo>
                  <a:pt x="0" y="65"/>
                  <a:pt x="2" y="71"/>
                  <a:pt x="4" y="77"/>
                </a:cubicBezTo>
                <a:cubicBezTo>
                  <a:pt x="6" y="83"/>
                  <a:pt x="10" y="88"/>
                  <a:pt x="14" y="92"/>
                </a:cubicBezTo>
                <a:cubicBezTo>
                  <a:pt x="19" y="97"/>
                  <a:pt x="24" y="100"/>
                  <a:pt x="30" y="103"/>
                </a:cubicBezTo>
                <a:cubicBezTo>
                  <a:pt x="34" y="104"/>
                  <a:pt x="38" y="106"/>
                  <a:pt x="43" y="106"/>
                </a:cubicBezTo>
                <a:cubicBezTo>
                  <a:pt x="43" y="118"/>
                  <a:pt x="43" y="118"/>
                  <a:pt x="43" y="118"/>
                </a:cubicBezTo>
                <a:cubicBezTo>
                  <a:pt x="18" y="118"/>
                  <a:pt x="18" y="118"/>
                  <a:pt x="18" y="118"/>
                </a:cubicBezTo>
                <a:cubicBezTo>
                  <a:pt x="16" y="118"/>
                  <a:pt x="14" y="120"/>
                  <a:pt x="14" y="123"/>
                </a:cubicBezTo>
                <a:cubicBezTo>
                  <a:pt x="14" y="126"/>
                  <a:pt x="16" y="128"/>
                  <a:pt x="18" y="1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6901" name="Freeform 37"/>
          <p:cNvSpPr>
            <a:spLocks noEditPoints="1"/>
          </p:cNvSpPr>
          <p:nvPr/>
        </p:nvSpPr>
        <p:spPr bwMode="auto">
          <a:xfrm>
            <a:off x="2117027" y="4144857"/>
            <a:ext cx="220663" cy="254078"/>
          </a:xfrm>
          <a:custGeom>
            <a:avLst/>
            <a:gdLst>
              <a:gd name="T0" fmla="*/ 27 w 112"/>
              <a:gd name="T1" fmla="*/ 92 h 128"/>
              <a:gd name="T2" fmla="*/ 27 w 112"/>
              <a:gd name="T3" fmla="*/ 98 h 128"/>
              <a:gd name="T4" fmla="*/ 87 w 112"/>
              <a:gd name="T5" fmla="*/ 95 h 128"/>
              <a:gd name="T6" fmla="*/ 24 w 112"/>
              <a:gd name="T7" fmla="*/ 53 h 128"/>
              <a:gd name="T8" fmla="*/ 27 w 112"/>
              <a:gd name="T9" fmla="*/ 56 h 128"/>
              <a:gd name="T10" fmla="*/ 87 w 112"/>
              <a:gd name="T11" fmla="*/ 53 h 128"/>
              <a:gd name="T12" fmla="*/ 27 w 112"/>
              <a:gd name="T13" fmla="*/ 50 h 128"/>
              <a:gd name="T14" fmla="*/ 110 w 112"/>
              <a:gd name="T15" fmla="*/ 37 h 128"/>
              <a:gd name="T16" fmla="*/ 75 w 112"/>
              <a:gd name="T17" fmla="*/ 1 h 128"/>
              <a:gd name="T18" fmla="*/ 13 w 112"/>
              <a:gd name="T19" fmla="*/ 0 h 128"/>
              <a:gd name="T20" fmla="*/ 0 w 112"/>
              <a:gd name="T21" fmla="*/ 13 h 128"/>
              <a:gd name="T22" fmla="*/ 3 w 112"/>
              <a:gd name="T23" fmla="*/ 124 h 128"/>
              <a:gd name="T24" fmla="*/ 13 w 112"/>
              <a:gd name="T25" fmla="*/ 128 h 128"/>
              <a:gd name="T26" fmla="*/ 108 w 112"/>
              <a:gd name="T27" fmla="*/ 124 h 128"/>
              <a:gd name="T28" fmla="*/ 112 w 112"/>
              <a:gd name="T29" fmla="*/ 115 h 128"/>
              <a:gd name="T30" fmla="*/ 110 w 112"/>
              <a:gd name="T31" fmla="*/ 37 h 128"/>
              <a:gd name="T32" fmla="*/ 74 w 112"/>
              <a:gd name="T33" fmla="*/ 15 h 128"/>
              <a:gd name="T34" fmla="*/ 79 w 112"/>
              <a:gd name="T35" fmla="*/ 37 h 128"/>
              <a:gd name="T36" fmla="*/ 76 w 112"/>
              <a:gd name="T37" fmla="*/ 36 h 128"/>
              <a:gd name="T38" fmla="*/ 74 w 112"/>
              <a:gd name="T39" fmla="*/ 15 h 128"/>
              <a:gd name="T40" fmla="*/ 102 w 112"/>
              <a:gd name="T41" fmla="*/ 115 h 128"/>
              <a:gd name="T42" fmla="*/ 101 w 112"/>
              <a:gd name="T43" fmla="*/ 117 h 128"/>
              <a:gd name="T44" fmla="*/ 13 w 112"/>
              <a:gd name="T45" fmla="*/ 118 h 128"/>
              <a:gd name="T46" fmla="*/ 9 w 112"/>
              <a:gd name="T47" fmla="*/ 115 h 128"/>
              <a:gd name="T48" fmla="*/ 10 w 112"/>
              <a:gd name="T49" fmla="*/ 11 h 128"/>
              <a:gd name="T50" fmla="*/ 68 w 112"/>
              <a:gd name="T51" fmla="*/ 10 h 128"/>
              <a:gd name="T52" fmla="*/ 71 w 112"/>
              <a:gd name="T53" fmla="*/ 40 h 128"/>
              <a:gd name="T54" fmla="*/ 79 w 112"/>
              <a:gd name="T55" fmla="*/ 43 h 128"/>
              <a:gd name="T56" fmla="*/ 102 w 112"/>
              <a:gd name="T57" fmla="*/ 115 h 128"/>
              <a:gd name="T58" fmla="*/ 84 w 112"/>
              <a:gd name="T59" fmla="*/ 71 h 128"/>
              <a:gd name="T60" fmla="*/ 24 w 112"/>
              <a:gd name="T61" fmla="*/ 74 h 128"/>
              <a:gd name="T62" fmla="*/ 84 w 112"/>
              <a:gd name="T63" fmla="*/ 77 h 128"/>
              <a:gd name="T64" fmla="*/ 84 w 112"/>
              <a:gd name="T65" fmla="*/ 71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2" h="128">
                <a:moveTo>
                  <a:pt x="84" y="92"/>
                </a:moveTo>
                <a:cubicBezTo>
                  <a:pt x="27" y="92"/>
                  <a:pt x="27" y="92"/>
                  <a:pt x="27" y="92"/>
                </a:cubicBezTo>
                <a:cubicBezTo>
                  <a:pt x="25" y="92"/>
                  <a:pt x="24" y="93"/>
                  <a:pt x="24" y="95"/>
                </a:cubicBezTo>
                <a:cubicBezTo>
                  <a:pt x="24" y="96"/>
                  <a:pt x="25" y="98"/>
                  <a:pt x="27" y="98"/>
                </a:cubicBezTo>
                <a:cubicBezTo>
                  <a:pt x="84" y="98"/>
                  <a:pt x="84" y="98"/>
                  <a:pt x="84" y="98"/>
                </a:cubicBezTo>
                <a:cubicBezTo>
                  <a:pt x="86" y="98"/>
                  <a:pt x="87" y="96"/>
                  <a:pt x="87" y="95"/>
                </a:cubicBezTo>
                <a:cubicBezTo>
                  <a:pt x="87" y="93"/>
                  <a:pt x="86" y="92"/>
                  <a:pt x="84" y="92"/>
                </a:cubicBezTo>
                <a:close/>
                <a:moveTo>
                  <a:pt x="24" y="53"/>
                </a:moveTo>
                <a:cubicBezTo>
                  <a:pt x="24" y="53"/>
                  <a:pt x="24" y="53"/>
                  <a:pt x="24" y="53"/>
                </a:cubicBezTo>
                <a:cubicBezTo>
                  <a:pt x="24" y="55"/>
                  <a:pt x="25" y="56"/>
                  <a:pt x="27" y="56"/>
                </a:cubicBezTo>
                <a:cubicBezTo>
                  <a:pt x="84" y="56"/>
                  <a:pt x="84" y="56"/>
                  <a:pt x="84" y="56"/>
                </a:cubicBezTo>
                <a:cubicBezTo>
                  <a:pt x="86" y="56"/>
                  <a:pt x="87" y="55"/>
                  <a:pt x="87" y="53"/>
                </a:cubicBezTo>
                <a:cubicBezTo>
                  <a:pt x="87" y="52"/>
                  <a:pt x="86" y="50"/>
                  <a:pt x="84" y="50"/>
                </a:cubicBezTo>
                <a:cubicBezTo>
                  <a:pt x="27" y="50"/>
                  <a:pt x="27" y="50"/>
                  <a:pt x="27" y="50"/>
                </a:cubicBezTo>
                <a:cubicBezTo>
                  <a:pt x="25" y="50"/>
                  <a:pt x="24" y="52"/>
                  <a:pt x="24" y="53"/>
                </a:cubicBezTo>
                <a:close/>
                <a:moveTo>
                  <a:pt x="110" y="37"/>
                </a:moveTo>
                <a:cubicBezTo>
                  <a:pt x="110" y="37"/>
                  <a:pt x="110" y="37"/>
                  <a:pt x="110" y="37"/>
                </a:cubicBezTo>
                <a:cubicBezTo>
                  <a:pt x="75" y="1"/>
                  <a:pt x="75" y="1"/>
                  <a:pt x="75" y="1"/>
                </a:cubicBezTo>
                <a:cubicBezTo>
                  <a:pt x="74" y="0"/>
                  <a:pt x="73" y="0"/>
                  <a:pt x="7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9" y="0"/>
                  <a:pt x="6" y="1"/>
                  <a:pt x="3" y="4"/>
                </a:cubicBezTo>
                <a:cubicBezTo>
                  <a:pt x="1" y="6"/>
                  <a:pt x="0" y="9"/>
                  <a:pt x="0" y="13"/>
                </a:cubicBezTo>
                <a:cubicBezTo>
                  <a:pt x="0" y="115"/>
                  <a:pt x="0" y="115"/>
                  <a:pt x="0" y="115"/>
                </a:cubicBezTo>
                <a:cubicBezTo>
                  <a:pt x="0" y="118"/>
                  <a:pt x="1" y="122"/>
                  <a:pt x="3" y="124"/>
                </a:cubicBezTo>
                <a:cubicBezTo>
                  <a:pt x="4" y="124"/>
                  <a:pt x="4" y="124"/>
                  <a:pt x="4" y="124"/>
                </a:cubicBezTo>
                <a:cubicBezTo>
                  <a:pt x="6" y="126"/>
                  <a:pt x="9" y="128"/>
                  <a:pt x="13" y="128"/>
                </a:cubicBezTo>
                <a:cubicBezTo>
                  <a:pt x="99" y="128"/>
                  <a:pt x="99" y="128"/>
                  <a:pt x="99" y="128"/>
                </a:cubicBezTo>
                <a:cubicBezTo>
                  <a:pt x="102" y="128"/>
                  <a:pt x="105" y="126"/>
                  <a:pt x="108" y="124"/>
                </a:cubicBezTo>
                <a:cubicBezTo>
                  <a:pt x="108" y="124"/>
                  <a:pt x="108" y="124"/>
                  <a:pt x="108" y="124"/>
                </a:cubicBezTo>
                <a:cubicBezTo>
                  <a:pt x="110" y="122"/>
                  <a:pt x="112" y="118"/>
                  <a:pt x="112" y="115"/>
                </a:cubicBezTo>
                <a:cubicBezTo>
                  <a:pt x="112" y="40"/>
                  <a:pt x="112" y="40"/>
                  <a:pt x="112" y="40"/>
                </a:cubicBezTo>
                <a:cubicBezTo>
                  <a:pt x="112" y="39"/>
                  <a:pt x="111" y="38"/>
                  <a:pt x="110" y="37"/>
                </a:cubicBezTo>
                <a:close/>
                <a:moveTo>
                  <a:pt x="74" y="15"/>
                </a:moveTo>
                <a:cubicBezTo>
                  <a:pt x="74" y="15"/>
                  <a:pt x="74" y="15"/>
                  <a:pt x="74" y="15"/>
                </a:cubicBezTo>
                <a:cubicBezTo>
                  <a:pt x="97" y="37"/>
                  <a:pt x="97" y="37"/>
                  <a:pt x="97" y="37"/>
                </a:cubicBezTo>
                <a:cubicBezTo>
                  <a:pt x="79" y="37"/>
                  <a:pt x="79" y="37"/>
                  <a:pt x="79" y="37"/>
                </a:cubicBezTo>
                <a:cubicBezTo>
                  <a:pt x="78" y="37"/>
                  <a:pt x="77" y="37"/>
                  <a:pt x="76" y="36"/>
                </a:cubicBezTo>
                <a:cubicBezTo>
                  <a:pt x="76" y="36"/>
                  <a:pt x="76" y="36"/>
                  <a:pt x="76" y="36"/>
                </a:cubicBezTo>
                <a:cubicBezTo>
                  <a:pt x="75" y="35"/>
                  <a:pt x="74" y="33"/>
                  <a:pt x="74" y="32"/>
                </a:cubicBezTo>
                <a:cubicBezTo>
                  <a:pt x="74" y="15"/>
                  <a:pt x="74" y="15"/>
                  <a:pt x="74" y="15"/>
                </a:cubicBezTo>
                <a:close/>
                <a:moveTo>
                  <a:pt x="102" y="115"/>
                </a:moveTo>
                <a:cubicBezTo>
                  <a:pt x="102" y="115"/>
                  <a:pt x="102" y="115"/>
                  <a:pt x="102" y="115"/>
                </a:cubicBezTo>
                <a:cubicBezTo>
                  <a:pt x="102" y="116"/>
                  <a:pt x="101" y="116"/>
                  <a:pt x="101" y="117"/>
                </a:cubicBezTo>
                <a:cubicBezTo>
                  <a:pt x="101" y="117"/>
                  <a:pt x="101" y="117"/>
                  <a:pt x="101" y="117"/>
                </a:cubicBezTo>
                <a:cubicBezTo>
                  <a:pt x="100" y="118"/>
                  <a:pt x="99" y="118"/>
                  <a:pt x="99" y="118"/>
                </a:cubicBezTo>
                <a:cubicBezTo>
                  <a:pt x="13" y="118"/>
                  <a:pt x="13" y="118"/>
                  <a:pt x="13" y="118"/>
                </a:cubicBezTo>
                <a:cubicBezTo>
                  <a:pt x="12" y="118"/>
                  <a:pt x="11" y="118"/>
                  <a:pt x="10" y="117"/>
                </a:cubicBezTo>
                <a:cubicBezTo>
                  <a:pt x="10" y="116"/>
                  <a:pt x="9" y="116"/>
                  <a:pt x="9" y="115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2"/>
                  <a:pt x="10" y="11"/>
                  <a:pt x="10" y="11"/>
                </a:cubicBezTo>
                <a:cubicBezTo>
                  <a:pt x="11" y="10"/>
                  <a:pt x="12" y="10"/>
                  <a:pt x="13" y="10"/>
                </a:cubicBezTo>
                <a:cubicBezTo>
                  <a:pt x="68" y="10"/>
                  <a:pt x="68" y="10"/>
                  <a:pt x="68" y="10"/>
                </a:cubicBezTo>
                <a:cubicBezTo>
                  <a:pt x="68" y="32"/>
                  <a:pt x="68" y="32"/>
                  <a:pt x="68" y="32"/>
                </a:cubicBezTo>
                <a:cubicBezTo>
                  <a:pt x="68" y="35"/>
                  <a:pt x="69" y="38"/>
                  <a:pt x="71" y="40"/>
                </a:cubicBezTo>
                <a:cubicBezTo>
                  <a:pt x="72" y="40"/>
                  <a:pt x="72" y="40"/>
                  <a:pt x="72" y="40"/>
                </a:cubicBezTo>
                <a:cubicBezTo>
                  <a:pt x="73" y="42"/>
                  <a:pt x="76" y="43"/>
                  <a:pt x="79" y="43"/>
                </a:cubicBezTo>
                <a:cubicBezTo>
                  <a:pt x="102" y="43"/>
                  <a:pt x="102" y="43"/>
                  <a:pt x="102" y="43"/>
                </a:cubicBezTo>
                <a:cubicBezTo>
                  <a:pt x="102" y="115"/>
                  <a:pt x="102" y="115"/>
                  <a:pt x="102" y="115"/>
                </a:cubicBezTo>
                <a:close/>
                <a:moveTo>
                  <a:pt x="84" y="71"/>
                </a:moveTo>
                <a:cubicBezTo>
                  <a:pt x="84" y="71"/>
                  <a:pt x="84" y="71"/>
                  <a:pt x="84" y="71"/>
                </a:cubicBezTo>
                <a:cubicBezTo>
                  <a:pt x="27" y="71"/>
                  <a:pt x="27" y="71"/>
                  <a:pt x="27" y="71"/>
                </a:cubicBezTo>
                <a:cubicBezTo>
                  <a:pt x="25" y="71"/>
                  <a:pt x="24" y="72"/>
                  <a:pt x="24" y="74"/>
                </a:cubicBezTo>
                <a:cubicBezTo>
                  <a:pt x="24" y="76"/>
                  <a:pt x="25" y="77"/>
                  <a:pt x="27" y="77"/>
                </a:cubicBezTo>
                <a:cubicBezTo>
                  <a:pt x="84" y="77"/>
                  <a:pt x="84" y="77"/>
                  <a:pt x="84" y="77"/>
                </a:cubicBezTo>
                <a:cubicBezTo>
                  <a:pt x="86" y="77"/>
                  <a:pt x="87" y="76"/>
                  <a:pt x="87" y="74"/>
                </a:cubicBezTo>
                <a:cubicBezTo>
                  <a:pt x="87" y="72"/>
                  <a:pt x="86" y="71"/>
                  <a:pt x="84" y="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6902" name="Freeform 38"/>
          <p:cNvSpPr>
            <a:spLocks noEditPoints="1"/>
          </p:cNvSpPr>
          <p:nvPr/>
        </p:nvSpPr>
        <p:spPr bwMode="auto">
          <a:xfrm>
            <a:off x="2155828" y="2917703"/>
            <a:ext cx="207963" cy="247726"/>
          </a:xfrm>
          <a:custGeom>
            <a:avLst/>
            <a:gdLst>
              <a:gd name="T0" fmla="*/ 93 w 105"/>
              <a:gd name="T1" fmla="*/ 2 h 125"/>
              <a:gd name="T2" fmla="*/ 90 w 105"/>
              <a:gd name="T3" fmla="*/ 9 h 125"/>
              <a:gd name="T4" fmla="*/ 105 w 105"/>
              <a:gd name="T5" fmla="*/ 47 h 125"/>
              <a:gd name="T6" fmla="*/ 88 w 105"/>
              <a:gd name="T7" fmla="*/ 89 h 125"/>
              <a:gd name="T8" fmla="*/ 69 w 105"/>
              <a:gd name="T9" fmla="*/ 101 h 125"/>
              <a:gd name="T10" fmla="*/ 52 w 105"/>
              <a:gd name="T11" fmla="*/ 105 h 125"/>
              <a:gd name="T12" fmla="*/ 52 w 105"/>
              <a:gd name="T13" fmla="*/ 115 h 125"/>
              <a:gd name="T14" fmla="*/ 76 w 105"/>
              <a:gd name="T15" fmla="*/ 120 h 125"/>
              <a:gd name="T16" fmla="*/ 47 w 105"/>
              <a:gd name="T17" fmla="*/ 125 h 125"/>
              <a:gd name="T18" fmla="*/ 47 w 105"/>
              <a:gd name="T19" fmla="*/ 125 h 125"/>
              <a:gd name="T20" fmla="*/ 19 w 105"/>
              <a:gd name="T21" fmla="*/ 120 h 125"/>
              <a:gd name="T22" fmla="*/ 42 w 105"/>
              <a:gd name="T23" fmla="*/ 115 h 125"/>
              <a:gd name="T24" fmla="*/ 42 w 105"/>
              <a:gd name="T25" fmla="*/ 105 h 125"/>
              <a:gd name="T26" fmla="*/ 8 w 105"/>
              <a:gd name="T27" fmla="*/ 91 h 125"/>
              <a:gd name="T28" fmla="*/ 1 w 105"/>
              <a:gd name="T29" fmla="*/ 94 h 125"/>
              <a:gd name="T30" fmla="*/ 12 w 105"/>
              <a:gd name="T31" fmla="*/ 79 h 125"/>
              <a:gd name="T32" fmla="*/ 14 w 105"/>
              <a:gd name="T33" fmla="*/ 14 h 125"/>
              <a:gd name="T34" fmla="*/ 78 w 105"/>
              <a:gd name="T35" fmla="*/ 12 h 125"/>
              <a:gd name="T36" fmla="*/ 84 w 105"/>
              <a:gd name="T37" fmla="*/ 7 h 125"/>
              <a:gd name="T38" fmla="*/ 84 w 105"/>
              <a:gd name="T39" fmla="*/ 7 h 125"/>
              <a:gd name="T40" fmla="*/ 86 w 105"/>
              <a:gd name="T41" fmla="*/ 13 h 125"/>
              <a:gd name="T42" fmla="*/ 82 w 105"/>
              <a:gd name="T43" fmla="*/ 16 h 125"/>
              <a:gd name="T44" fmla="*/ 80 w 105"/>
              <a:gd name="T45" fmla="*/ 81 h 125"/>
              <a:gd name="T46" fmla="*/ 47 w 105"/>
              <a:gd name="T47" fmla="*/ 95 h 125"/>
              <a:gd name="T48" fmla="*/ 13 w 105"/>
              <a:gd name="T49" fmla="*/ 86 h 125"/>
              <a:gd name="T50" fmla="*/ 47 w 105"/>
              <a:gd name="T51" fmla="*/ 100 h 125"/>
              <a:gd name="T52" fmla="*/ 67 w 105"/>
              <a:gd name="T53" fmla="*/ 96 h 125"/>
              <a:gd name="T54" fmla="*/ 84 w 105"/>
              <a:gd name="T55" fmla="*/ 84 h 125"/>
              <a:gd name="T56" fmla="*/ 95 w 105"/>
              <a:gd name="T57" fmla="*/ 67 h 125"/>
              <a:gd name="T58" fmla="*/ 95 w 105"/>
              <a:gd name="T59" fmla="*/ 28 h 125"/>
              <a:gd name="T60" fmla="*/ 74 w 105"/>
              <a:gd name="T61" fmla="*/ 21 h 125"/>
              <a:gd name="T62" fmla="*/ 47 w 105"/>
              <a:gd name="T63" fmla="*/ 10 h 125"/>
              <a:gd name="T64" fmla="*/ 10 w 105"/>
              <a:gd name="T65" fmla="*/ 47 h 125"/>
              <a:gd name="T66" fmla="*/ 47 w 105"/>
              <a:gd name="T67" fmla="*/ 85 h 125"/>
              <a:gd name="T68" fmla="*/ 74 w 105"/>
              <a:gd name="T69" fmla="*/ 74 h 125"/>
              <a:gd name="T70" fmla="*/ 74 w 105"/>
              <a:gd name="T71" fmla="*/ 21 h 125"/>
              <a:gd name="T72" fmla="*/ 80 w 105"/>
              <a:gd name="T73" fmla="*/ 81 h 125"/>
              <a:gd name="T74" fmla="*/ 74 w 105"/>
              <a:gd name="T75" fmla="*/ 81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5" h="125">
                <a:moveTo>
                  <a:pt x="89" y="2"/>
                </a:moveTo>
                <a:cubicBezTo>
                  <a:pt x="90" y="0"/>
                  <a:pt x="92" y="0"/>
                  <a:pt x="93" y="2"/>
                </a:cubicBezTo>
                <a:cubicBezTo>
                  <a:pt x="94" y="3"/>
                  <a:pt x="94" y="5"/>
                  <a:pt x="93" y="6"/>
                </a:cubicBezTo>
                <a:cubicBezTo>
                  <a:pt x="90" y="9"/>
                  <a:pt x="90" y="9"/>
                  <a:pt x="90" y="9"/>
                </a:cubicBezTo>
                <a:cubicBezTo>
                  <a:pt x="95" y="14"/>
                  <a:pt x="98" y="19"/>
                  <a:pt x="101" y="25"/>
                </a:cubicBezTo>
                <a:cubicBezTo>
                  <a:pt x="104" y="32"/>
                  <a:pt x="105" y="40"/>
                  <a:pt x="105" y="47"/>
                </a:cubicBezTo>
                <a:cubicBezTo>
                  <a:pt x="105" y="55"/>
                  <a:pt x="104" y="63"/>
                  <a:pt x="101" y="70"/>
                </a:cubicBezTo>
                <a:cubicBezTo>
                  <a:pt x="98" y="77"/>
                  <a:pt x="94" y="83"/>
                  <a:pt x="88" y="89"/>
                </a:cubicBezTo>
                <a:cubicBezTo>
                  <a:pt x="88" y="89"/>
                  <a:pt x="88" y="89"/>
                  <a:pt x="88" y="89"/>
                </a:cubicBezTo>
                <a:cubicBezTo>
                  <a:pt x="83" y="94"/>
                  <a:pt x="76" y="98"/>
                  <a:pt x="69" y="101"/>
                </a:cubicBezTo>
                <a:cubicBezTo>
                  <a:pt x="69" y="101"/>
                  <a:pt x="69" y="101"/>
                  <a:pt x="69" y="101"/>
                </a:cubicBezTo>
                <a:cubicBezTo>
                  <a:pt x="64" y="103"/>
                  <a:pt x="58" y="105"/>
                  <a:pt x="52" y="105"/>
                </a:cubicBezTo>
                <a:cubicBezTo>
                  <a:pt x="52" y="106"/>
                  <a:pt x="52" y="106"/>
                  <a:pt x="52" y="106"/>
                </a:cubicBezTo>
                <a:cubicBezTo>
                  <a:pt x="52" y="115"/>
                  <a:pt x="52" y="115"/>
                  <a:pt x="52" y="115"/>
                </a:cubicBezTo>
                <a:cubicBezTo>
                  <a:pt x="71" y="115"/>
                  <a:pt x="71" y="115"/>
                  <a:pt x="71" y="115"/>
                </a:cubicBezTo>
                <a:cubicBezTo>
                  <a:pt x="74" y="115"/>
                  <a:pt x="76" y="117"/>
                  <a:pt x="76" y="120"/>
                </a:cubicBezTo>
                <a:cubicBezTo>
                  <a:pt x="76" y="123"/>
                  <a:pt x="74" y="125"/>
                  <a:pt x="71" y="125"/>
                </a:cubicBezTo>
                <a:cubicBezTo>
                  <a:pt x="47" y="125"/>
                  <a:pt x="47" y="125"/>
                  <a:pt x="47" y="125"/>
                </a:cubicBezTo>
                <a:cubicBezTo>
                  <a:pt x="47" y="125"/>
                  <a:pt x="47" y="125"/>
                  <a:pt x="47" y="125"/>
                </a:cubicBezTo>
                <a:cubicBezTo>
                  <a:pt x="47" y="125"/>
                  <a:pt x="47" y="125"/>
                  <a:pt x="47" y="125"/>
                </a:cubicBezTo>
                <a:cubicBezTo>
                  <a:pt x="23" y="125"/>
                  <a:pt x="23" y="125"/>
                  <a:pt x="23" y="125"/>
                </a:cubicBezTo>
                <a:cubicBezTo>
                  <a:pt x="21" y="125"/>
                  <a:pt x="19" y="123"/>
                  <a:pt x="19" y="120"/>
                </a:cubicBezTo>
                <a:cubicBezTo>
                  <a:pt x="19" y="117"/>
                  <a:pt x="21" y="115"/>
                  <a:pt x="23" y="115"/>
                </a:cubicBezTo>
                <a:cubicBezTo>
                  <a:pt x="42" y="115"/>
                  <a:pt x="42" y="115"/>
                  <a:pt x="42" y="115"/>
                </a:cubicBezTo>
                <a:cubicBezTo>
                  <a:pt x="42" y="106"/>
                  <a:pt x="42" y="106"/>
                  <a:pt x="42" y="106"/>
                </a:cubicBezTo>
                <a:cubicBezTo>
                  <a:pt x="42" y="106"/>
                  <a:pt x="42" y="106"/>
                  <a:pt x="42" y="105"/>
                </a:cubicBezTo>
                <a:cubicBezTo>
                  <a:pt x="36" y="105"/>
                  <a:pt x="30" y="103"/>
                  <a:pt x="25" y="101"/>
                </a:cubicBezTo>
                <a:cubicBezTo>
                  <a:pt x="19" y="99"/>
                  <a:pt x="13" y="95"/>
                  <a:pt x="8" y="91"/>
                </a:cubicBezTo>
                <a:cubicBezTo>
                  <a:pt x="5" y="94"/>
                  <a:pt x="5" y="94"/>
                  <a:pt x="5" y="94"/>
                </a:cubicBezTo>
                <a:cubicBezTo>
                  <a:pt x="4" y="95"/>
                  <a:pt x="2" y="95"/>
                  <a:pt x="1" y="94"/>
                </a:cubicBezTo>
                <a:cubicBezTo>
                  <a:pt x="0" y="92"/>
                  <a:pt x="0" y="91"/>
                  <a:pt x="1" y="89"/>
                </a:cubicBezTo>
                <a:cubicBezTo>
                  <a:pt x="12" y="79"/>
                  <a:pt x="12" y="79"/>
                  <a:pt x="12" y="79"/>
                </a:cubicBezTo>
                <a:cubicBezTo>
                  <a:pt x="5" y="70"/>
                  <a:pt x="0" y="60"/>
                  <a:pt x="0" y="47"/>
                </a:cubicBezTo>
                <a:cubicBezTo>
                  <a:pt x="0" y="35"/>
                  <a:pt x="5" y="23"/>
                  <a:pt x="14" y="14"/>
                </a:cubicBezTo>
                <a:cubicBezTo>
                  <a:pt x="23" y="6"/>
                  <a:pt x="34" y="0"/>
                  <a:pt x="47" y="0"/>
                </a:cubicBezTo>
                <a:cubicBezTo>
                  <a:pt x="59" y="0"/>
                  <a:pt x="70" y="5"/>
                  <a:pt x="78" y="12"/>
                </a:cubicBezTo>
                <a:cubicBezTo>
                  <a:pt x="84" y="7"/>
                  <a:pt x="84" y="7"/>
                  <a:pt x="84" y="7"/>
                </a:cubicBezTo>
                <a:cubicBezTo>
                  <a:pt x="84" y="7"/>
                  <a:pt x="84" y="7"/>
                  <a:pt x="84" y="7"/>
                </a:cubicBezTo>
                <a:cubicBezTo>
                  <a:pt x="84" y="7"/>
                  <a:pt x="84" y="7"/>
                  <a:pt x="84" y="7"/>
                </a:cubicBezTo>
                <a:cubicBezTo>
                  <a:pt x="84" y="7"/>
                  <a:pt x="84" y="7"/>
                  <a:pt x="84" y="7"/>
                </a:cubicBezTo>
                <a:cubicBezTo>
                  <a:pt x="89" y="2"/>
                  <a:pt x="89" y="2"/>
                  <a:pt x="89" y="2"/>
                </a:cubicBezTo>
                <a:close/>
                <a:moveTo>
                  <a:pt x="86" y="13"/>
                </a:moveTo>
                <a:cubicBezTo>
                  <a:pt x="86" y="13"/>
                  <a:pt x="86" y="13"/>
                  <a:pt x="86" y="13"/>
                </a:cubicBezTo>
                <a:cubicBezTo>
                  <a:pt x="82" y="16"/>
                  <a:pt x="82" y="16"/>
                  <a:pt x="82" y="16"/>
                </a:cubicBezTo>
                <a:cubicBezTo>
                  <a:pt x="90" y="25"/>
                  <a:pt x="94" y="36"/>
                  <a:pt x="94" y="47"/>
                </a:cubicBezTo>
                <a:cubicBezTo>
                  <a:pt x="94" y="61"/>
                  <a:pt x="89" y="72"/>
                  <a:pt x="80" y="81"/>
                </a:cubicBezTo>
                <a:cubicBezTo>
                  <a:pt x="80" y="81"/>
                  <a:pt x="80" y="81"/>
                  <a:pt x="80" y="81"/>
                </a:cubicBezTo>
                <a:cubicBezTo>
                  <a:pt x="72" y="89"/>
                  <a:pt x="60" y="95"/>
                  <a:pt x="47" y="95"/>
                </a:cubicBezTo>
                <a:cubicBezTo>
                  <a:pt x="35" y="95"/>
                  <a:pt x="24" y="90"/>
                  <a:pt x="16" y="83"/>
                </a:cubicBezTo>
                <a:cubicBezTo>
                  <a:pt x="13" y="86"/>
                  <a:pt x="13" y="86"/>
                  <a:pt x="13" y="86"/>
                </a:cubicBezTo>
                <a:cubicBezTo>
                  <a:pt x="17" y="90"/>
                  <a:pt x="22" y="93"/>
                  <a:pt x="27" y="96"/>
                </a:cubicBezTo>
                <a:cubicBezTo>
                  <a:pt x="33" y="98"/>
                  <a:pt x="40" y="100"/>
                  <a:pt x="47" y="100"/>
                </a:cubicBezTo>
                <a:cubicBezTo>
                  <a:pt x="54" y="100"/>
                  <a:pt x="61" y="98"/>
                  <a:pt x="67" y="96"/>
                </a:cubicBezTo>
                <a:cubicBezTo>
                  <a:pt x="67" y="96"/>
                  <a:pt x="67" y="96"/>
                  <a:pt x="67" y="96"/>
                </a:cubicBezTo>
                <a:cubicBezTo>
                  <a:pt x="73" y="93"/>
                  <a:pt x="79" y="89"/>
                  <a:pt x="84" y="84"/>
                </a:cubicBezTo>
                <a:cubicBezTo>
                  <a:pt x="84" y="84"/>
                  <a:pt x="84" y="84"/>
                  <a:pt x="84" y="84"/>
                </a:cubicBezTo>
                <a:cubicBezTo>
                  <a:pt x="84" y="84"/>
                  <a:pt x="84" y="84"/>
                  <a:pt x="84" y="84"/>
                </a:cubicBezTo>
                <a:cubicBezTo>
                  <a:pt x="89" y="80"/>
                  <a:pt x="93" y="74"/>
                  <a:pt x="95" y="67"/>
                </a:cubicBezTo>
                <a:cubicBezTo>
                  <a:pt x="98" y="61"/>
                  <a:pt x="99" y="55"/>
                  <a:pt x="99" y="47"/>
                </a:cubicBezTo>
                <a:cubicBezTo>
                  <a:pt x="99" y="40"/>
                  <a:pt x="98" y="34"/>
                  <a:pt x="95" y="28"/>
                </a:cubicBezTo>
                <a:cubicBezTo>
                  <a:pt x="93" y="22"/>
                  <a:pt x="90" y="17"/>
                  <a:pt x="86" y="13"/>
                </a:cubicBezTo>
                <a:close/>
                <a:moveTo>
                  <a:pt x="74" y="21"/>
                </a:moveTo>
                <a:cubicBezTo>
                  <a:pt x="74" y="21"/>
                  <a:pt x="74" y="21"/>
                  <a:pt x="74" y="21"/>
                </a:cubicBezTo>
                <a:cubicBezTo>
                  <a:pt x="67" y="15"/>
                  <a:pt x="58" y="10"/>
                  <a:pt x="47" y="10"/>
                </a:cubicBezTo>
                <a:cubicBezTo>
                  <a:pt x="37" y="10"/>
                  <a:pt x="28" y="15"/>
                  <a:pt x="21" y="21"/>
                </a:cubicBezTo>
                <a:cubicBezTo>
                  <a:pt x="14" y="28"/>
                  <a:pt x="10" y="37"/>
                  <a:pt x="10" y="47"/>
                </a:cubicBezTo>
                <a:cubicBezTo>
                  <a:pt x="10" y="58"/>
                  <a:pt x="14" y="67"/>
                  <a:pt x="21" y="74"/>
                </a:cubicBezTo>
                <a:cubicBezTo>
                  <a:pt x="28" y="81"/>
                  <a:pt x="37" y="85"/>
                  <a:pt x="47" y="85"/>
                </a:cubicBezTo>
                <a:cubicBezTo>
                  <a:pt x="57" y="85"/>
                  <a:pt x="67" y="81"/>
                  <a:pt x="73" y="74"/>
                </a:cubicBezTo>
                <a:cubicBezTo>
                  <a:pt x="74" y="74"/>
                  <a:pt x="74" y="74"/>
                  <a:pt x="74" y="74"/>
                </a:cubicBezTo>
                <a:cubicBezTo>
                  <a:pt x="80" y="67"/>
                  <a:pt x="84" y="58"/>
                  <a:pt x="84" y="47"/>
                </a:cubicBezTo>
                <a:cubicBezTo>
                  <a:pt x="84" y="37"/>
                  <a:pt x="80" y="28"/>
                  <a:pt x="74" y="21"/>
                </a:cubicBezTo>
                <a:cubicBezTo>
                  <a:pt x="74" y="21"/>
                  <a:pt x="74" y="21"/>
                  <a:pt x="74" y="21"/>
                </a:cubicBezTo>
                <a:close/>
                <a:moveTo>
                  <a:pt x="80" y="81"/>
                </a:moveTo>
                <a:cubicBezTo>
                  <a:pt x="80" y="81"/>
                  <a:pt x="80" y="81"/>
                  <a:pt x="80" y="81"/>
                </a:cubicBezTo>
                <a:cubicBezTo>
                  <a:pt x="78" y="83"/>
                  <a:pt x="75" y="83"/>
                  <a:pt x="74" y="81"/>
                </a:cubicBezTo>
                <a:cubicBezTo>
                  <a:pt x="80" y="81"/>
                  <a:pt x="80" y="81"/>
                  <a:pt x="80" y="8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36903" name="Group 39"/>
          <p:cNvGrpSpPr/>
          <p:nvPr/>
        </p:nvGrpSpPr>
        <p:grpSpPr bwMode="auto">
          <a:xfrm>
            <a:off x="2071088" y="2065772"/>
            <a:ext cx="4513712" cy="3160747"/>
            <a:chOff x="0" y="39"/>
            <a:chExt cx="2724" cy="1810"/>
          </a:xfrm>
        </p:grpSpPr>
        <p:sp>
          <p:nvSpPr>
            <p:cNvPr id="36904" name="Oval 40"/>
            <p:cNvSpPr>
              <a:spLocks noChangeArrowheads="1"/>
            </p:cNvSpPr>
            <p:nvPr/>
          </p:nvSpPr>
          <p:spPr bwMode="auto">
            <a:xfrm flipV="1">
              <a:off x="0" y="1755"/>
              <a:ext cx="2724" cy="8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lumMod val="50000"/>
                  </a:schemeClr>
                </a:gs>
                <a:gs pos="100000">
                  <a:srgbClr val="F8F8F8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pic>
          <p:nvPicPr>
            <p:cNvPr id="36906" name="Picture 42" descr="apple icons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30" y="39"/>
              <a:ext cx="2246" cy="1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6908" name="Rectangle 44"/>
          <p:cNvSpPr>
            <a:spLocks noChangeArrowheads="1"/>
          </p:cNvSpPr>
          <p:nvPr/>
        </p:nvSpPr>
        <p:spPr bwMode="auto">
          <a:xfrm>
            <a:off x="-379551" y="1545997"/>
            <a:ext cx="22780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lang="zh-TW" altLang="en-US" sz="14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個案管理</a:t>
            </a:r>
            <a:r>
              <a:rPr lang="zh-TW" altLang="en-US" sz="14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功能</a:t>
            </a:r>
            <a:endParaRPr lang="en-US" altLang="zh-TW" sz="1400" b="1" dirty="0">
              <a:solidFill>
                <a:schemeClr val="accent1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r"/>
            <a:r>
              <a:rPr lang="zh-TW" altLang="en-US" sz="1200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便利</a:t>
            </a:r>
            <a:r>
              <a:rPr lang="zh-TW" altLang="en-US" sz="1200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列管個案</a:t>
            </a:r>
          </a:p>
          <a:p>
            <a:pPr algn="r"/>
            <a:endParaRPr lang="zh-CN" altLang="en-US" sz="8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36909" name="Rectangle 45"/>
          <p:cNvSpPr>
            <a:spLocks noChangeArrowheads="1"/>
          </p:cNvSpPr>
          <p:nvPr/>
        </p:nvSpPr>
        <p:spPr bwMode="auto">
          <a:xfrm>
            <a:off x="-530080" y="2640493"/>
            <a:ext cx="2433287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lang="zh-TW" altLang="en-US" sz="1500" b="1" dirty="0">
                <a:solidFill>
                  <a:schemeClr val="accent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中離、中輟輔導資源</a:t>
            </a:r>
            <a:endParaRPr lang="en-US" altLang="zh-CN" sz="1200" dirty="0">
              <a:solidFill>
                <a:schemeClr val="accent2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r"/>
            <a:r>
              <a:rPr lang="zh-TW" altLang="en-US" sz="1200" dirty="0">
                <a:solidFill>
                  <a:schemeClr val="accent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彙整輔導資源</a:t>
            </a:r>
            <a:r>
              <a:rPr lang="en-US" altLang="zh-TW" sz="1200" dirty="0">
                <a:solidFill>
                  <a:schemeClr val="accent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(</a:t>
            </a:r>
            <a:r>
              <a:rPr lang="zh-TW" altLang="en-US" sz="1200" dirty="0">
                <a:solidFill>
                  <a:schemeClr val="accent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含民間團體</a:t>
            </a:r>
            <a:r>
              <a:rPr lang="en-US" altLang="zh-TW" sz="1200" dirty="0">
                <a:solidFill>
                  <a:schemeClr val="accent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)</a:t>
            </a:r>
          </a:p>
          <a:p>
            <a:pPr algn="r"/>
            <a:r>
              <a:rPr lang="zh-TW" altLang="en-US" sz="1200" dirty="0">
                <a:solidFill>
                  <a:schemeClr val="accent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使網絡單位可查詢並</a:t>
            </a:r>
            <a:endParaRPr lang="en-US" altLang="zh-TW" sz="1200" dirty="0">
              <a:solidFill>
                <a:schemeClr val="accent2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r"/>
            <a:r>
              <a:rPr lang="zh-TW" altLang="en-US" sz="1200" dirty="0">
                <a:solidFill>
                  <a:schemeClr val="accent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提供個案相關所需協助</a:t>
            </a:r>
            <a:endParaRPr lang="zh-CN" altLang="en-US" sz="1200" dirty="0">
              <a:solidFill>
                <a:schemeClr val="accent2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36910" name="Rectangle 46"/>
          <p:cNvSpPr>
            <a:spLocks noChangeArrowheads="1"/>
          </p:cNvSpPr>
          <p:nvPr/>
        </p:nvSpPr>
        <p:spPr bwMode="auto">
          <a:xfrm>
            <a:off x="-463197" y="3995481"/>
            <a:ext cx="23746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lang="zh-TW" altLang="en-US" sz="14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強迫入學相關法規整理</a:t>
            </a:r>
            <a:endParaRPr lang="en-US" altLang="zh-TW" sz="14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r"/>
            <a:r>
              <a:rPr lang="zh-TW" altLang="en-US" sz="1200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使各單位了解依強迫入學</a:t>
            </a:r>
            <a:endParaRPr lang="en-US" altLang="zh-TW" sz="1200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r"/>
            <a:r>
              <a:rPr lang="zh-TW" altLang="en-US" sz="1200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相關法規俾利依法辦理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36911" name="Rectangle 47"/>
          <p:cNvSpPr>
            <a:spLocks noChangeArrowheads="1"/>
          </p:cNvSpPr>
          <p:nvPr/>
        </p:nvSpPr>
        <p:spPr bwMode="auto">
          <a:xfrm>
            <a:off x="5939101" y="1177863"/>
            <a:ext cx="29711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TW" altLang="en-US" sz="14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辦理中介教育相關資訊</a:t>
            </a:r>
            <a:endParaRPr lang="zh-CN" altLang="en-US" sz="1400" b="1" dirty="0">
              <a:solidFill>
                <a:schemeClr val="accent1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TW" altLang="en-US" sz="1200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提供學校及網絡單位申辦中介教育相關資訊，鼓勵各校申辦</a:t>
            </a:r>
            <a:endParaRPr lang="zh-CN" altLang="en-US" sz="1200" dirty="0">
              <a:solidFill>
                <a:schemeClr val="accent1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36912" name="Rectangle 48"/>
          <p:cNvSpPr>
            <a:spLocks noChangeArrowheads="1"/>
          </p:cNvSpPr>
          <p:nvPr/>
        </p:nvSpPr>
        <p:spPr bwMode="auto">
          <a:xfrm>
            <a:off x="7086269" y="1780684"/>
            <a:ext cx="22231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TW" altLang="en-US" sz="1400" b="1" dirty="0">
                <a:solidFill>
                  <a:schemeClr val="accent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中輟應辦事項流程圖</a:t>
            </a:r>
            <a:endParaRPr lang="zh-CN" altLang="en-US" sz="1400" b="1" dirty="0">
              <a:solidFill>
                <a:schemeClr val="accent2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1200" dirty="0">
                <a:solidFill>
                  <a:schemeClr val="accent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使學校及各單位了解遇有中輟</a:t>
            </a:r>
            <a:endParaRPr lang="en-US" altLang="zh-TW" sz="1200" dirty="0">
              <a:solidFill>
                <a:schemeClr val="accent2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1200" dirty="0">
                <a:solidFill>
                  <a:schemeClr val="accent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個案之強迫入學辦理流程</a:t>
            </a:r>
            <a:r>
              <a:rPr lang="zh-CN" altLang="en-US" sz="8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.</a:t>
            </a:r>
          </a:p>
        </p:txBody>
      </p:sp>
      <p:sp>
        <p:nvSpPr>
          <p:cNvPr id="36913" name="Rectangle 49"/>
          <p:cNvSpPr>
            <a:spLocks noChangeArrowheads="1"/>
          </p:cNvSpPr>
          <p:nvPr/>
        </p:nvSpPr>
        <p:spPr bwMode="auto">
          <a:xfrm>
            <a:off x="7207454" y="3106300"/>
            <a:ext cx="190711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TW" altLang="en-US" sz="1400" b="1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成功案例分享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1200" dirty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提供使用單位成功案例參考研商復學輔導策略</a:t>
            </a:r>
            <a:endParaRPr lang="zh-CN" altLang="en-US" sz="1200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34" name="Rectangle 39"/>
          <p:cNvSpPr>
            <a:spLocks noChangeArrowheads="1"/>
          </p:cNvSpPr>
          <p:nvPr/>
        </p:nvSpPr>
        <p:spPr bwMode="auto">
          <a:xfrm>
            <a:off x="179512" y="81725"/>
            <a:ext cx="87849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bg1">
                  <a:lumMod val="50000"/>
                </a:schemeClr>
              </a:buClr>
              <a:buFont typeface="Wingdings" pitchFamily="2" charset="2"/>
              <a:buChar char="ü"/>
            </a:pPr>
            <a:r>
              <a:rPr lang="zh-TW" altLang="en-US" sz="3600" b="1" dirty="0" smtClean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中</a:t>
            </a:r>
            <a:r>
              <a:rPr lang="zh-TW" altLang="en-US" sz="3600" b="1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離、中輟服務支持網平台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790" y="2180620"/>
            <a:ext cx="3483179" cy="2260694"/>
          </a:xfrm>
          <a:prstGeom prst="rect">
            <a:avLst/>
          </a:prstGeom>
        </p:spPr>
      </p:pic>
      <p:sp>
        <p:nvSpPr>
          <p:cNvPr id="38" name="Freeform 37"/>
          <p:cNvSpPr>
            <a:spLocks noEditPoints="1"/>
          </p:cNvSpPr>
          <p:nvPr/>
        </p:nvSpPr>
        <p:spPr bwMode="auto">
          <a:xfrm>
            <a:off x="6673972" y="1936990"/>
            <a:ext cx="220663" cy="254078"/>
          </a:xfrm>
          <a:custGeom>
            <a:avLst/>
            <a:gdLst>
              <a:gd name="T0" fmla="*/ 27 w 112"/>
              <a:gd name="T1" fmla="*/ 92 h 128"/>
              <a:gd name="T2" fmla="*/ 27 w 112"/>
              <a:gd name="T3" fmla="*/ 98 h 128"/>
              <a:gd name="T4" fmla="*/ 87 w 112"/>
              <a:gd name="T5" fmla="*/ 95 h 128"/>
              <a:gd name="T6" fmla="*/ 24 w 112"/>
              <a:gd name="T7" fmla="*/ 53 h 128"/>
              <a:gd name="T8" fmla="*/ 27 w 112"/>
              <a:gd name="T9" fmla="*/ 56 h 128"/>
              <a:gd name="T10" fmla="*/ 87 w 112"/>
              <a:gd name="T11" fmla="*/ 53 h 128"/>
              <a:gd name="T12" fmla="*/ 27 w 112"/>
              <a:gd name="T13" fmla="*/ 50 h 128"/>
              <a:gd name="T14" fmla="*/ 110 w 112"/>
              <a:gd name="T15" fmla="*/ 37 h 128"/>
              <a:gd name="T16" fmla="*/ 75 w 112"/>
              <a:gd name="T17" fmla="*/ 1 h 128"/>
              <a:gd name="T18" fmla="*/ 13 w 112"/>
              <a:gd name="T19" fmla="*/ 0 h 128"/>
              <a:gd name="T20" fmla="*/ 0 w 112"/>
              <a:gd name="T21" fmla="*/ 13 h 128"/>
              <a:gd name="T22" fmla="*/ 3 w 112"/>
              <a:gd name="T23" fmla="*/ 124 h 128"/>
              <a:gd name="T24" fmla="*/ 13 w 112"/>
              <a:gd name="T25" fmla="*/ 128 h 128"/>
              <a:gd name="T26" fmla="*/ 108 w 112"/>
              <a:gd name="T27" fmla="*/ 124 h 128"/>
              <a:gd name="T28" fmla="*/ 112 w 112"/>
              <a:gd name="T29" fmla="*/ 115 h 128"/>
              <a:gd name="T30" fmla="*/ 110 w 112"/>
              <a:gd name="T31" fmla="*/ 37 h 128"/>
              <a:gd name="T32" fmla="*/ 74 w 112"/>
              <a:gd name="T33" fmla="*/ 15 h 128"/>
              <a:gd name="T34" fmla="*/ 79 w 112"/>
              <a:gd name="T35" fmla="*/ 37 h 128"/>
              <a:gd name="T36" fmla="*/ 76 w 112"/>
              <a:gd name="T37" fmla="*/ 36 h 128"/>
              <a:gd name="T38" fmla="*/ 74 w 112"/>
              <a:gd name="T39" fmla="*/ 15 h 128"/>
              <a:gd name="T40" fmla="*/ 102 w 112"/>
              <a:gd name="T41" fmla="*/ 115 h 128"/>
              <a:gd name="T42" fmla="*/ 101 w 112"/>
              <a:gd name="T43" fmla="*/ 117 h 128"/>
              <a:gd name="T44" fmla="*/ 13 w 112"/>
              <a:gd name="T45" fmla="*/ 118 h 128"/>
              <a:gd name="T46" fmla="*/ 9 w 112"/>
              <a:gd name="T47" fmla="*/ 115 h 128"/>
              <a:gd name="T48" fmla="*/ 10 w 112"/>
              <a:gd name="T49" fmla="*/ 11 h 128"/>
              <a:gd name="T50" fmla="*/ 68 w 112"/>
              <a:gd name="T51" fmla="*/ 10 h 128"/>
              <a:gd name="T52" fmla="*/ 71 w 112"/>
              <a:gd name="T53" fmla="*/ 40 h 128"/>
              <a:gd name="T54" fmla="*/ 79 w 112"/>
              <a:gd name="T55" fmla="*/ 43 h 128"/>
              <a:gd name="T56" fmla="*/ 102 w 112"/>
              <a:gd name="T57" fmla="*/ 115 h 128"/>
              <a:gd name="T58" fmla="*/ 84 w 112"/>
              <a:gd name="T59" fmla="*/ 71 h 128"/>
              <a:gd name="T60" fmla="*/ 24 w 112"/>
              <a:gd name="T61" fmla="*/ 74 h 128"/>
              <a:gd name="T62" fmla="*/ 84 w 112"/>
              <a:gd name="T63" fmla="*/ 77 h 128"/>
              <a:gd name="T64" fmla="*/ 84 w 112"/>
              <a:gd name="T65" fmla="*/ 71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2" h="128">
                <a:moveTo>
                  <a:pt x="84" y="92"/>
                </a:moveTo>
                <a:cubicBezTo>
                  <a:pt x="27" y="92"/>
                  <a:pt x="27" y="92"/>
                  <a:pt x="27" y="92"/>
                </a:cubicBezTo>
                <a:cubicBezTo>
                  <a:pt x="25" y="92"/>
                  <a:pt x="24" y="93"/>
                  <a:pt x="24" y="95"/>
                </a:cubicBezTo>
                <a:cubicBezTo>
                  <a:pt x="24" y="96"/>
                  <a:pt x="25" y="98"/>
                  <a:pt x="27" y="98"/>
                </a:cubicBezTo>
                <a:cubicBezTo>
                  <a:pt x="84" y="98"/>
                  <a:pt x="84" y="98"/>
                  <a:pt x="84" y="98"/>
                </a:cubicBezTo>
                <a:cubicBezTo>
                  <a:pt x="86" y="98"/>
                  <a:pt x="87" y="96"/>
                  <a:pt x="87" y="95"/>
                </a:cubicBezTo>
                <a:cubicBezTo>
                  <a:pt x="87" y="93"/>
                  <a:pt x="86" y="92"/>
                  <a:pt x="84" y="92"/>
                </a:cubicBezTo>
                <a:close/>
                <a:moveTo>
                  <a:pt x="24" y="53"/>
                </a:moveTo>
                <a:cubicBezTo>
                  <a:pt x="24" y="53"/>
                  <a:pt x="24" y="53"/>
                  <a:pt x="24" y="53"/>
                </a:cubicBezTo>
                <a:cubicBezTo>
                  <a:pt x="24" y="55"/>
                  <a:pt x="25" y="56"/>
                  <a:pt x="27" y="56"/>
                </a:cubicBezTo>
                <a:cubicBezTo>
                  <a:pt x="84" y="56"/>
                  <a:pt x="84" y="56"/>
                  <a:pt x="84" y="56"/>
                </a:cubicBezTo>
                <a:cubicBezTo>
                  <a:pt x="86" y="56"/>
                  <a:pt x="87" y="55"/>
                  <a:pt x="87" y="53"/>
                </a:cubicBezTo>
                <a:cubicBezTo>
                  <a:pt x="87" y="52"/>
                  <a:pt x="86" y="50"/>
                  <a:pt x="84" y="50"/>
                </a:cubicBezTo>
                <a:cubicBezTo>
                  <a:pt x="27" y="50"/>
                  <a:pt x="27" y="50"/>
                  <a:pt x="27" y="50"/>
                </a:cubicBezTo>
                <a:cubicBezTo>
                  <a:pt x="25" y="50"/>
                  <a:pt x="24" y="52"/>
                  <a:pt x="24" y="53"/>
                </a:cubicBezTo>
                <a:close/>
                <a:moveTo>
                  <a:pt x="110" y="37"/>
                </a:moveTo>
                <a:cubicBezTo>
                  <a:pt x="110" y="37"/>
                  <a:pt x="110" y="37"/>
                  <a:pt x="110" y="37"/>
                </a:cubicBezTo>
                <a:cubicBezTo>
                  <a:pt x="75" y="1"/>
                  <a:pt x="75" y="1"/>
                  <a:pt x="75" y="1"/>
                </a:cubicBezTo>
                <a:cubicBezTo>
                  <a:pt x="74" y="0"/>
                  <a:pt x="73" y="0"/>
                  <a:pt x="7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9" y="0"/>
                  <a:pt x="6" y="1"/>
                  <a:pt x="3" y="4"/>
                </a:cubicBezTo>
                <a:cubicBezTo>
                  <a:pt x="1" y="6"/>
                  <a:pt x="0" y="9"/>
                  <a:pt x="0" y="13"/>
                </a:cubicBezTo>
                <a:cubicBezTo>
                  <a:pt x="0" y="115"/>
                  <a:pt x="0" y="115"/>
                  <a:pt x="0" y="115"/>
                </a:cubicBezTo>
                <a:cubicBezTo>
                  <a:pt x="0" y="118"/>
                  <a:pt x="1" y="122"/>
                  <a:pt x="3" y="124"/>
                </a:cubicBezTo>
                <a:cubicBezTo>
                  <a:pt x="4" y="124"/>
                  <a:pt x="4" y="124"/>
                  <a:pt x="4" y="124"/>
                </a:cubicBezTo>
                <a:cubicBezTo>
                  <a:pt x="6" y="126"/>
                  <a:pt x="9" y="128"/>
                  <a:pt x="13" y="128"/>
                </a:cubicBezTo>
                <a:cubicBezTo>
                  <a:pt x="99" y="128"/>
                  <a:pt x="99" y="128"/>
                  <a:pt x="99" y="128"/>
                </a:cubicBezTo>
                <a:cubicBezTo>
                  <a:pt x="102" y="128"/>
                  <a:pt x="105" y="126"/>
                  <a:pt x="108" y="124"/>
                </a:cubicBezTo>
                <a:cubicBezTo>
                  <a:pt x="108" y="124"/>
                  <a:pt x="108" y="124"/>
                  <a:pt x="108" y="124"/>
                </a:cubicBezTo>
                <a:cubicBezTo>
                  <a:pt x="110" y="122"/>
                  <a:pt x="112" y="118"/>
                  <a:pt x="112" y="115"/>
                </a:cubicBezTo>
                <a:cubicBezTo>
                  <a:pt x="112" y="40"/>
                  <a:pt x="112" y="40"/>
                  <a:pt x="112" y="40"/>
                </a:cubicBezTo>
                <a:cubicBezTo>
                  <a:pt x="112" y="39"/>
                  <a:pt x="111" y="38"/>
                  <a:pt x="110" y="37"/>
                </a:cubicBezTo>
                <a:close/>
                <a:moveTo>
                  <a:pt x="74" y="15"/>
                </a:moveTo>
                <a:cubicBezTo>
                  <a:pt x="74" y="15"/>
                  <a:pt x="74" y="15"/>
                  <a:pt x="74" y="15"/>
                </a:cubicBezTo>
                <a:cubicBezTo>
                  <a:pt x="97" y="37"/>
                  <a:pt x="97" y="37"/>
                  <a:pt x="97" y="37"/>
                </a:cubicBezTo>
                <a:cubicBezTo>
                  <a:pt x="79" y="37"/>
                  <a:pt x="79" y="37"/>
                  <a:pt x="79" y="37"/>
                </a:cubicBezTo>
                <a:cubicBezTo>
                  <a:pt x="78" y="37"/>
                  <a:pt x="77" y="37"/>
                  <a:pt x="76" y="36"/>
                </a:cubicBezTo>
                <a:cubicBezTo>
                  <a:pt x="76" y="36"/>
                  <a:pt x="76" y="36"/>
                  <a:pt x="76" y="36"/>
                </a:cubicBezTo>
                <a:cubicBezTo>
                  <a:pt x="75" y="35"/>
                  <a:pt x="74" y="33"/>
                  <a:pt x="74" y="32"/>
                </a:cubicBezTo>
                <a:cubicBezTo>
                  <a:pt x="74" y="15"/>
                  <a:pt x="74" y="15"/>
                  <a:pt x="74" y="15"/>
                </a:cubicBezTo>
                <a:close/>
                <a:moveTo>
                  <a:pt x="102" y="115"/>
                </a:moveTo>
                <a:cubicBezTo>
                  <a:pt x="102" y="115"/>
                  <a:pt x="102" y="115"/>
                  <a:pt x="102" y="115"/>
                </a:cubicBezTo>
                <a:cubicBezTo>
                  <a:pt x="102" y="116"/>
                  <a:pt x="101" y="116"/>
                  <a:pt x="101" y="117"/>
                </a:cubicBezTo>
                <a:cubicBezTo>
                  <a:pt x="101" y="117"/>
                  <a:pt x="101" y="117"/>
                  <a:pt x="101" y="117"/>
                </a:cubicBezTo>
                <a:cubicBezTo>
                  <a:pt x="100" y="118"/>
                  <a:pt x="99" y="118"/>
                  <a:pt x="99" y="118"/>
                </a:cubicBezTo>
                <a:cubicBezTo>
                  <a:pt x="13" y="118"/>
                  <a:pt x="13" y="118"/>
                  <a:pt x="13" y="118"/>
                </a:cubicBezTo>
                <a:cubicBezTo>
                  <a:pt x="12" y="118"/>
                  <a:pt x="11" y="118"/>
                  <a:pt x="10" y="117"/>
                </a:cubicBezTo>
                <a:cubicBezTo>
                  <a:pt x="10" y="116"/>
                  <a:pt x="9" y="116"/>
                  <a:pt x="9" y="115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2"/>
                  <a:pt x="10" y="11"/>
                  <a:pt x="10" y="11"/>
                </a:cubicBezTo>
                <a:cubicBezTo>
                  <a:pt x="11" y="10"/>
                  <a:pt x="12" y="10"/>
                  <a:pt x="13" y="10"/>
                </a:cubicBezTo>
                <a:cubicBezTo>
                  <a:pt x="68" y="10"/>
                  <a:pt x="68" y="10"/>
                  <a:pt x="68" y="10"/>
                </a:cubicBezTo>
                <a:cubicBezTo>
                  <a:pt x="68" y="32"/>
                  <a:pt x="68" y="32"/>
                  <a:pt x="68" y="32"/>
                </a:cubicBezTo>
                <a:cubicBezTo>
                  <a:pt x="68" y="35"/>
                  <a:pt x="69" y="38"/>
                  <a:pt x="71" y="40"/>
                </a:cubicBezTo>
                <a:cubicBezTo>
                  <a:pt x="72" y="40"/>
                  <a:pt x="72" y="40"/>
                  <a:pt x="72" y="40"/>
                </a:cubicBezTo>
                <a:cubicBezTo>
                  <a:pt x="73" y="42"/>
                  <a:pt x="76" y="43"/>
                  <a:pt x="79" y="43"/>
                </a:cubicBezTo>
                <a:cubicBezTo>
                  <a:pt x="102" y="43"/>
                  <a:pt x="102" y="43"/>
                  <a:pt x="102" y="43"/>
                </a:cubicBezTo>
                <a:cubicBezTo>
                  <a:pt x="102" y="115"/>
                  <a:pt x="102" y="115"/>
                  <a:pt x="102" y="115"/>
                </a:cubicBezTo>
                <a:close/>
                <a:moveTo>
                  <a:pt x="84" y="71"/>
                </a:moveTo>
                <a:cubicBezTo>
                  <a:pt x="84" y="71"/>
                  <a:pt x="84" y="71"/>
                  <a:pt x="84" y="71"/>
                </a:cubicBezTo>
                <a:cubicBezTo>
                  <a:pt x="27" y="71"/>
                  <a:pt x="27" y="71"/>
                  <a:pt x="27" y="71"/>
                </a:cubicBezTo>
                <a:cubicBezTo>
                  <a:pt x="25" y="71"/>
                  <a:pt x="24" y="72"/>
                  <a:pt x="24" y="74"/>
                </a:cubicBezTo>
                <a:cubicBezTo>
                  <a:pt x="24" y="76"/>
                  <a:pt x="25" y="77"/>
                  <a:pt x="27" y="77"/>
                </a:cubicBezTo>
                <a:cubicBezTo>
                  <a:pt x="84" y="77"/>
                  <a:pt x="84" y="77"/>
                  <a:pt x="84" y="77"/>
                </a:cubicBezTo>
                <a:cubicBezTo>
                  <a:pt x="86" y="77"/>
                  <a:pt x="87" y="76"/>
                  <a:pt x="87" y="74"/>
                </a:cubicBezTo>
                <a:cubicBezTo>
                  <a:pt x="87" y="72"/>
                  <a:pt x="86" y="71"/>
                  <a:pt x="84" y="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0" name="圖片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774" y="3877979"/>
            <a:ext cx="1834873" cy="1315321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1DCFA655-CA5B-42D6-8577-9178C8911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D73C6-6C2F-48CB-8888-B8D11C5DB613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079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橢圓 1"/>
          <p:cNvSpPr/>
          <p:nvPr/>
        </p:nvSpPr>
        <p:spPr>
          <a:xfrm>
            <a:off x="3645331" y="2215680"/>
            <a:ext cx="1346141" cy="1358707"/>
          </a:xfrm>
          <a:prstGeom prst="ellipse">
            <a:avLst/>
          </a:prstGeom>
          <a:solidFill>
            <a:srgbClr val="FEF5CA"/>
          </a:solidFill>
          <a:ln>
            <a:solidFill>
              <a:srgbClr val="FEF5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4" name="圖表 3"/>
          <p:cNvGraphicFramePr/>
          <p:nvPr>
            <p:extLst/>
          </p:nvPr>
        </p:nvGraphicFramePr>
        <p:xfrm>
          <a:off x="1110196" y="738905"/>
          <a:ext cx="6220959" cy="4335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2795" name="Freeform 27"/>
          <p:cNvSpPr>
            <a:spLocks noEditPoints="1"/>
          </p:cNvSpPr>
          <p:nvPr/>
        </p:nvSpPr>
        <p:spPr bwMode="auto">
          <a:xfrm>
            <a:off x="3720178" y="1642573"/>
            <a:ext cx="288925" cy="258842"/>
          </a:xfrm>
          <a:custGeom>
            <a:avLst/>
            <a:gdLst>
              <a:gd name="T0" fmla="*/ 6 w 77"/>
              <a:gd name="T1" fmla="*/ 61 h 69"/>
              <a:gd name="T2" fmla="*/ 4 w 77"/>
              <a:gd name="T3" fmla="*/ 59 h 69"/>
              <a:gd name="T4" fmla="*/ 6 w 77"/>
              <a:gd name="T5" fmla="*/ 58 h 69"/>
              <a:gd name="T6" fmla="*/ 9 w 77"/>
              <a:gd name="T7" fmla="*/ 58 h 69"/>
              <a:gd name="T8" fmla="*/ 9 w 77"/>
              <a:gd name="T9" fmla="*/ 24 h 69"/>
              <a:gd name="T10" fmla="*/ 3 w 77"/>
              <a:gd name="T11" fmla="*/ 24 h 69"/>
              <a:gd name="T12" fmla="*/ 0 w 77"/>
              <a:gd name="T13" fmla="*/ 21 h 69"/>
              <a:gd name="T14" fmla="*/ 2 w 77"/>
              <a:gd name="T15" fmla="*/ 18 h 69"/>
              <a:gd name="T16" fmla="*/ 37 w 77"/>
              <a:gd name="T17" fmla="*/ 0 h 69"/>
              <a:gd name="T18" fmla="*/ 40 w 77"/>
              <a:gd name="T19" fmla="*/ 0 h 69"/>
              <a:gd name="T20" fmla="*/ 75 w 77"/>
              <a:gd name="T21" fmla="*/ 18 h 69"/>
              <a:gd name="T22" fmla="*/ 77 w 77"/>
              <a:gd name="T23" fmla="*/ 22 h 69"/>
              <a:gd name="T24" fmla="*/ 74 w 77"/>
              <a:gd name="T25" fmla="*/ 24 h 69"/>
              <a:gd name="T26" fmla="*/ 74 w 77"/>
              <a:gd name="T27" fmla="*/ 24 h 69"/>
              <a:gd name="T28" fmla="*/ 67 w 77"/>
              <a:gd name="T29" fmla="*/ 24 h 69"/>
              <a:gd name="T30" fmla="*/ 67 w 77"/>
              <a:gd name="T31" fmla="*/ 58 h 69"/>
              <a:gd name="T32" fmla="*/ 71 w 77"/>
              <a:gd name="T33" fmla="*/ 58 h 69"/>
              <a:gd name="T34" fmla="*/ 73 w 77"/>
              <a:gd name="T35" fmla="*/ 59 h 69"/>
              <a:gd name="T36" fmla="*/ 71 w 77"/>
              <a:gd name="T37" fmla="*/ 61 h 69"/>
              <a:gd name="T38" fmla="*/ 6 w 77"/>
              <a:gd name="T39" fmla="*/ 61 h 69"/>
              <a:gd name="T40" fmla="*/ 16 w 77"/>
              <a:gd name="T41" fmla="*/ 24 h 69"/>
              <a:gd name="T42" fmla="*/ 16 w 77"/>
              <a:gd name="T43" fmla="*/ 24 h 69"/>
              <a:gd name="T44" fmla="*/ 16 w 77"/>
              <a:gd name="T45" fmla="*/ 58 h 69"/>
              <a:gd name="T46" fmla="*/ 27 w 77"/>
              <a:gd name="T47" fmla="*/ 58 h 69"/>
              <a:gd name="T48" fmla="*/ 27 w 77"/>
              <a:gd name="T49" fmla="*/ 24 h 69"/>
              <a:gd name="T50" fmla="*/ 16 w 77"/>
              <a:gd name="T51" fmla="*/ 24 h 69"/>
              <a:gd name="T52" fmla="*/ 33 w 77"/>
              <a:gd name="T53" fmla="*/ 24 h 69"/>
              <a:gd name="T54" fmla="*/ 33 w 77"/>
              <a:gd name="T55" fmla="*/ 24 h 69"/>
              <a:gd name="T56" fmla="*/ 33 w 77"/>
              <a:gd name="T57" fmla="*/ 58 h 69"/>
              <a:gd name="T58" fmla="*/ 44 w 77"/>
              <a:gd name="T59" fmla="*/ 58 h 69"/>
              <a:gd name="T60" fmla="*/ 44 w 77"/>
              <a:gd name="T61" fmla="*/ 24 h 69"/>
              <a:gd name="T62" fmla="*/ 33 w 77"/>
              <a:gd name="T63" fmla="*/ 24 h 69"/>
              <a:gd name="T64" fmla="*/ 50 w 77"/>
              <a:gd name="T65" fmla="*/ 24 h 69"/>
              <a:gd name="T66" fmla="*/ 50 w 77"/>
              <a:gd name="T67" fmla="*/ 24 h 69"/>
              <a:gd name="T68" fmla="*/ 50 w 77"/>
              <a:gd name="T69" fmla="*/ 58 h 69"/>
              <a:gd name="T70" fmla="*/ 61 w 77"/>
              <a:gd name="T71" fmla="*/ 58 h 69"/>
              <a:gd name="T72" fmla="*/ 61 w 77"/>
              <a:gd name="T73" fmla="*/ 24 h 69"/>
              <a:gd name="T74" fmla="*/ 50 w 77"/>
              <a:gd name="T75" fmla="*/ 24 h 69"/>
              <a:gd name="T76" fmla="*/ 61 w 77"/>
              <a:gd name="T77" fmla="*/ 17 h 69"/>
              <a:gd name="T78" fmla="*/ 61 w 77"/>
              <a:gd name="T79" fmla="*/ 17 h 69"/>
              <a:gd name="T80" fmla="*/ 38 w 77"/>
              <a:gd name="T81" fmla="*/ 6 h 69"/>
              <a:gd name="T82" fmla="*/ 16 w 77"/>
              <a:gd name="T83" fmla="*/ 17 h 69"/>
              <a:gd name="T84" fmla="*/ 61 w 77"/>
              <a:gd name="T85" fmla="*/ 17 h 69"/>
              <a:gd name="T86" fmla="*/ 3 w 77"/>
              <a:gd name="T87" fmla="*/ 69 h 69"/>
              <a:gd name="T88" fmla="*/ 3 w 77"/>
              <a:gd name="T89" fmla="*/ 69 h 69"/>
              <a:gd name="T90" fmla="*/ 0 w 77"/>
              <a:gd name="T91" fmla="*/ 66 h 69"/>
              <a:gd name="T92" fmla="*/ 3 w 77"/>
              <a:gd name="T93" fmla="*/ 63 h 69"/>
              <a:gd name="T94" fmla="*/ 74 w 77"/>
              <a:gd name="T95" fmla="*/ 63 h 69"/>
              <a:gd name="T96" fmla="*/ 77 w 77"/>
              <a:gd name="T97" fmla="*/ 66 h 69"/>
              <a:gd name="T98" fmla="*/ 74 w 77"/>
              <a:gd name="T99" fmla="*/ 69 h 69"/>
              <a:gd name="T100" fmla="*/ 3 w 77"/>
              <a:gd name="T101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7" h="69">
                <a:moveTo>
                  <a:pt x="6" y="61"/>
                </a:moveTo>
                <a:cubicBezTo>
                  <a:pt x="5" y="61"/>
                  <a:pt x="4" y="60"/>
                  <a:pt x="4" y="59"/>
                </a:cubicBezTo>
                <a:cubicBezTo>
                  <a:pt x="4" y="58"/>
                  <a:pt x="5" y="58"/>
                  <a:pt x="6" y="58"/>
                </a:cubicBezTo>
                <a:cubicBezTo>
                  <a:pt x="9" y="58"/>
                  <a:pt x="9" y="58"/>
                  <a:pt x="9" y="58"/>
                </a:cubicBezTo>
                <a:cubicBezTo>
                  <a:pt x="9" y="24"/>
                  <a:pt x="9" y="24"/>
                  <a:pt x="9" y="24"/>
                </a:cubicBezTo>
                <a:cubicBezTo>
                  <a:pt x="3" y="24"/>
                  <a:pt x="3" y="24"/>
                  <a:pt x="3" y="24"/>
                </a:cubicBezTo>
                <a:cubicBezTo>
                  <a:pt x="1" y="24"/>
                  <a:pt x="0" y="22"/>
                  <a:pt x="0" y="21"/>
                </a:cubicBezTo>
                <a:cubicBezTo>
                  <a:pt x="0" y="19"/>
                  <a:pt x="1" y="18"/>
                  <a:pt x="2" y="18"/>
                </a:cubicBezTo>
                <a:cubicBezTo>
                  <a:pt x="37" y="0"/>
                  <a:pt x="37" y="0"/>
                  <a:pt x="37" y="0"/>
                </a:cubicBezTo>
                <a:cubicBezTo>
                  <a:pt x="38" y="0"/>
                  <a:pt x="39" y="0"/>
                  <a:pt x="40" y="0"/>
                </a:cubicBezTo>
                <a:cubicBezTo>
                  <a:pt x="75" y="18"/>
                  <a:pt x="75" y="18"/>
                  <a:pt x="75" y="18"/>
                </a:cubicBezTo>
                <a:cubicBezTo>
                  <a:pt x="77" y="19"/>
                  <a:pt x="77" y="20"/>
                  <a:pt x="77" y="22"/>
                </a:cubicBezTo>
                <a:cubicBezTo>
                  <a:pt x="76" y="23"/>
                  <a:pt x="75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67" y="24"/>
                  <a:pt x="67" y="24"/>
                  <a:pt x="67" y="24"/>
                </a:cubicBezTo>
                <a:cubicBezTo>
                  <a:pt x="67" y="58"/>
                  <a:pt x="67" y="58"/>
                  <a:pt x="67" y="58"/>
                </a:cubicBezTo>
                <a:cubicBezTo>
                  <a:pt x="71" y="58"/>
                  <a:pt x="71" y="58"/>
                  <a:pt x="71" y="58"/>
                </a:cubicBezTo>
                <a:cubicBezTo>
                  <a:pt x="72" y="58"/>
                  <a:pt x="73" y="58"/>
                  <a:pt x="73" y="59"/>
                </a:cubicBezTo>
                <a:cubicBezTo>
                  <a:pt x="73" y="60"/>
                  <a:pt x="72" y="61"/>
                  <a:pt x="71" y="61"/>
                </a:cubicBezTo>
                <a:cubicBezTo>
                  <a:pt x="6" y="61"/>
                  <a:pt x="6" y="61"/>
                  <a:pt x="6" y="61"/>
                </a:cubicBezTo>
                <a:close/>
                <a:moveTo>
                  <a:pt x="16" y="24"/>
                </a:moveTo>
                <a:cubicBezTo>
                  <a:pt x="16" y="24"/>
                  <a:pt x="16" y="24"/>
                  <a:pt x="16" y="24"/>
                </a:cubicBezTo>
                <a:cubicBezTo>
                  <a:pt x="16" y="58"/>
                  <a:pt x="16" y="58"/>
                  <a:pt x="16" y="58"/>
                </a:cubicBezTo>
                <a:cubicBezTo>
                  <a:pt x="27" y="58"/>
                  <a:pt x="27" y="58"/>
                  <a:pt x="27" y="58"/>
                </a:cubicBezTo>
                <a:cubicBezTo>
                  <a:pt x="27" y="24"/>
                  <a:pt x="27" y="24"/>
                  <a:pt x="27" y="24"/>
                </a:cubicBezTo>
                <a:cubicBezTo>
                  <a:pt x="16" y="24"/>
                  <a:pt x="16" y="24"/>
                  <a:pt x="16" y="24"/>
                </a:cubicBezTo>
                <a:close/>
                <a:moveTo>
                  <a:pt x="33" y="24"/>
                </a:moveTo>
                <a:cubicBezTo>
                  <a:pt x="33" y="24"/>
                  <a:pt x="33" y="24"/>
                  <a:pt x="33" y="24"/>
                </a:cubicBezTo>
                <a:cubicBezTo>
                  <a:pt x="33" y="58"/>
                  <a:pt x="33" y="58"/>
                  <a:pt x="33" y="58"/>
                </a:cubicBezTo>
                <a:cubicBezTo>
                  <a:pt x="44" y="58"/>
                  <a:pt x="44" y="58"/>
                  <a:pt x="44" y="58"/>
                </a:cubicBezTo>
                <a:cubicBezTo>
                  <a:pt x="44" y="24"/>
                  <a:pt x="44" y="24"/>
                  <a:pt x="44" y="24"/>
                </a:cubicBezTo>
                <a:cubicBezTo>
                  <a:pt x="33" y="24"/>
                  <a:pt x="33" y="24"/>
                  <a:pt x="33" y="24"/>
                </a:cubicBezTo>
                <a:close/>
                <a:moveTo>
                  <a:pt x="50" y="24"/>
                </a:moveTo>
                <a:cubicBezTo>
                  <a:pt x="50" y="24"/>
                  <a:pt x="50" y="24"/>
                  <a:pt x="50" y="24"/>
                </a:cubicBezTo>
                <a:cubicBezTo>
                  <a:pt x="50" y="58"/>
                  <a:pt x="50" y="58"/>
                  <a:pt x="50" y="58"/>
                </a:cubicBezTo>
                <a:cubicBezTo>
                  <a:pt x="61" y="58"/>
                  <a:pt x="61" y="58"/>
                  <a:pt x="61" y="58"/>
                </a:cubicBezTo>
                <a:cubicBezTo>
                  <a:pt x="61" y="24"/>
                  <a:pt x="61" y="24"/>
                  <a:pt x="61" y="24"/>
                </a:cubicBezTo>
                <a:cubicBezTo>
                  <a:pt x="50" y="24"/>
                  <a:pt x="50" y="24"/>
                  <a:pt x="50" y="24"/>
                </a:cubicBezTo>
                <a:close/>
                <a:moveTo>
                  <a:pt x="61" y="17"/>
                </a:moveTo>
                <a:cubicBezTo>
                  <a:pt x="61" y="17"/>
                  <a:pt x="61" y="17"/>
                  <a:pt x="61" y="17"/>
                </a:cubicBezTo>
                <a:cubicBezTo>
                  <a:pt x="38" y="6"/>
                  <a:pt x="38" y="6"/>
                  <a:pt x="38" y="6"/>
                </a:cubicBezTo>
                <a:cubicBezTo>
                  <a:pt x="16" y="17"/>
                  <a:pt x="16" y="17"/>
                  <a:pt x="16" y="17"/>
                </a:cubicBezTo>
                <a:cubicBezTo>
                  <a:pt x="61" y="17"/>
                  <a:pt x="61" y="17"/>
                  <a:pt x="61" y="17"/>
                </a:cubicBezTo>
                <a:close/>
                <a:moveTo>
                  <a:pt x="3" y="69"/>
                </a:moveTo>
                <a:cubicBezTo>
                  <a:pt x="3" y="69"/>
                  <a:pt x="3" y="69"/>
                  <a:pt x="3" y="69"/>
                </a:cubicBezTo>
                <a:cubicBezTo>
                  <a:pt x="1" y="69"/>
                  <a:pt x="0" y="68"/>
                  <a:pt x="0" y="66"/>
                </a:cubicBezTo>
                <a:cubicBezTo>
                  <a:pt x="0" y="64"/>
                  <a:pt x="1" y="63"/>
                  <a:pt x="3" y="63"/>
                </a:cubicBezTo>
                <a:cubicBezTo>
                  <a:pt x="74" y="63"/>
                  <a:pt x="74" y="63"/>
                  <a:pt x="74" y="63"/>
                </a:cubicBezTo>
                <a:cubicBezTo>
                  <a:pt x="76" y="63"/>
                  <a:pt x="77" y="64"/>
                  <a:pt x="77" y="66"/>
                </a:cubicBezTo>
                <a:cubicBezTo>
                  <a:pt x="77" y="68"/>
                  <a:pt x="76" y="69"/>
                  <a:pt x="74" y="69"/>
                </a:cubicBezTo>
                <a:cubicBezTo>
                  <a:pt x="3" y="69"/>
                  <a:pt x="3" y="69"/>
                  <a:pt x="3" y="6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796" name="Freeform 28"/>
          <p:cNvSpPr>
            <a:spLocks noEditPoints="1"/>
          </p:cNvSpPr>
          <p:nvPr/>
        </p:nvSpPr>
        <p:spPr bwMode="auto">
          <a:xfrm>
            <a:off x="4198896" y="3924104"/>
            <a:ext cx="228600" cy="295366"/>
          </a:xfrm>
          <a:custGeom>
            <a:avLst/>
            <a:gdLst>
              <a:gd name="T0" fmla="*/ 41 w 61"/>
              <a:gd name="T1" fmla="*/ 29 h 79"/>
              <a:gd name="T2" fmla="*/ 31 w 61"/>
              <a:gd name="T3" fmla="*/ 33 h 79"/>
              <a:gd name="T4" fmla="*/ 25 w 61"/>
              <a:gd name="T5" fmla="*/ 32 h 79"/>
              <a:gd name="T6" fmla="*/ 21 w 61"/>
              <a:gd name="T7" fmla="*/ 29 h 79"/>
              <a:gd name="T8" fmla="*/ 18 w 61"/>
              <a:gd name="T9" fmla="*/ 29 h 79"/>
              <a:gd name="T10" fmla="*/ 18 w 61"/>
              <a:gd name="T11" fmla="*/ 31 h 79"/>
              <a:gd name="T12" fmla="*/ 24 w 61"/>
              <a:gd name="T13" fmla="*/ 35 h 79"/>
              <a:gd name="T14" fmla="*/ 31 w 61"/>
              <a:gd name="T15" fmla="*/ 37 h 79"/>
              <a:gd name="T16" fmla="*/ 43 w 61"/>
              <a:gd name="T17" fmla="*/ 31 h 79"/>
              <a:gd name="T18" fmla="*/ 43 w 61"/>
              <a:gd name="T19" fmla="*/ 29 h 79"/>
              <a:gd name="T20" fmla="*/ 41 w 61"/>
              <a:gd name="T21" fmla="*/ 29 h 79"/>
              <a:gd name="T22" fmla="*/ 45 w 61"/>
              <a:gd name="T23" fmla="*/ 69 h 79"/>
              <a:gd name="T24" fmla="*/ 45 w 61"/>
              <a:gd name="T25" fmla="*/ 69 h 79"/>
              <a:gd name="T26" fmla="*/ 16 w 61"/>
              <a:gd name="T27" fmla="*/ 69 h 79"/>
              <a:gd name="T28" fmla="*/ 14 w 61"/>
              <a:gd name="T29" fmla="*/ 71 h 79"/>
              <a:gd name="T30" fmla="*/ 16 w 61"/>
              <a:gd name="T31" fmla="*/ 73 h 79"/>
              <a:gd name="T32" fmla="*/ 45 w 61"/>
              <a:gd name="T33" fmla="*/ 73 h 79"/>
              <a:gd name="T34" fmla="*/ 47 w 61"/>
              <a:gd name="T35" fmla="*/ 71 h 79"/>
              <a:gd name="T36" fmla="*/ 45 w 61"/>
              <a:gd name="T37" fmla="*/ 69 h 79"/>
              <a:gd name="T38" fmla="*/ 61 w 61"/>
              <a:gd name="T39" fmla="*/ 30 h 79"/>
              <a:gd name="T40" fmla="*/ 61 w 61"/>
              <a:gd name="T41" fmla="*/ 30 h 79"/>
              <a:gd name="T42" fmla="*/ 52 w 61"/>
              <a:gd name="T43" fmla="*/ 9 h 79"/>
              <a:gd name="T44" fmla="*/ 31 w 61"/>
              <a:gd name="T45" fmla="*/ 0 h 79"/>
              <a:gd name="T46" fmla="*/ 9 w 61"/>
              <a:gd name="T47" fmla="*/ 9 h 79"/>
              <a:gd name="T48" fmla="*/ 0 w 61"/>
              <a:gd name="T49" fmla="*/ 30 h 79"/>
              <a:gd name="T50" fmla="*/ 4 w 61"/>
              <a:gd name="T51" fmla="*/ 46 h 79"/>
              <a:gd name="T52" fmla="*/ 4 w 61"/>
              <a:gd name="T53" fmla="*/ 46 h 79"/>
              <a:gd name="T54" fmla="*/ 13 w 61"/>
              <a:gd name="T55" fmla="*/ 56 h 79"/>
              <a:gd name="T56" fmla="*/ 13 w 61"/>
              <a:gd name="T57" fmla="*/ 64 h 79"/>
              <a:gd name="T58" fmla="*/ 16 w 61"/>
              <a:gd name="T59" fmla="*/ 67 h 79"/>
              <a:gd name="T60" fmla="*/ 45 w 61"/>
              <a:gd name="T61" fmla="*/ 67 h 79"/>
              <a:gd name="T62" fmla="*/ 48 w 61"/>
              <a:gd name="T63" fmla="*/ 64 h 79"/>
              <a:gd name="T64" fmla="*/ 48 w 61"/>
              <a:gd name="T65" fmla="*/ 56 h 79"/>
              <a:gd name="T66" fmla="*/ 57 w 61"/>
              <a:gd name="T67" fmla="*/ 46 h 79"/>
              <a:gd name="T68" fmla="*/ 57 w 61"/>
              <a:gd name="T69" fmla="*/ 46 h 79"/>
              <a:gd name="T70" fmla="*/ 61 w 61"/>
              <a:gd name="T71" fmla="*/ 30 h 79"/>
              <a:gd name="T72" fmla="*/ 52 w 61"/>
              <a:gd name="T73" fmla="*/ 42 h 79"/>
              <a:gd name="T74" fmla="*/ 52 w 61"/>
              <a:gd name="T75" fmla="*/ 42 h 79"/>
              <a:gd name="T76" fmla="*/ 52 w 61"/>
              <a:gd name="T77" fmla="*/ 42 h 79"/>
              <a:gd name="T78" fmla="*/ 52 w 61"/>
              <a:gd name="T79" fmla="*/ 42 h 79"/>
              <a:gd name="T80" fmla="*/ 43 w 61"/>
              <a:gd name="T81" fmla="*/ 51 h 79"/>
              <a:gd name="T82" fmla="*/ 42 w 61"/>
              <a:gd name="T83" fmla="*/ 54 h 79"/>
              <a:gd name="T84" fmla="*/ 42 w 61"/>
              <a:gd name="T85" fmla="*/ 54 h 79"/>
              <a:gd name="T86" fmla="*/ 42 w 61"/>
              <a:gd name="T87" fmla="*/ 61 h 79"/>
              <a:gd name="T88" fmla="*/ 19 w 61"/>
              <a:gd name="T89" fmla="*/ 61 h 79"/>
              <a:gd name="T90" fmla="*/ 19 w 61"/>
              <a:gd name="T91" fmla="*/ 54 h 79"/>
              <a:gd name="T92" fmla="*/ 18 w 61"/>
              <a:gd name="T93" fmla="*/ 51 h 79"/>
              <a:gd name="T94" fmla="*/ 9 w 61"/>
              <a:gd name="T95" fmla="*/ 42 h 79"/>
              <a:gd name="T96" fmla="*/ 9 w 61"/>
              <a:gd name="T97" fmla="*/ 42 h 79"/>
              <a:gd name="T98" fmla="*/ 6 w 61"/>
              <a:gd name="T99" fmla="*/ 30 h 79"/>
              <a:gd name="T100" fmla="*/ 13 w 61"/>
              <a:gd name="T101" fmla="*/ 13 h 79"/>
              <a:gd name="T102" fmla="*/ 31 w 61"/>
              <a:gd name="T103" fmla="*/ 6 h 79"/>
              <a:gd name="T104" fmla="*/ 48 w 61"/>
              <a:gd name="T105" fmla="*/ 13 h 79"/>
              <a:gd name="T106" fmla="*/ 55 w 61"/>
              <a:gd name="T107" fmla="*/ 30 h 79"/>
              <a:gd name="T108" fmla="*/ 52 w 61"/>
              <a:gd name="T109" fmla="*/ 42 h 79"/>
              <a:gd name="T110" fmla="*/ 39 w 61"/>
              <a:gd name="T111" fmla="*/ 76 h 79"/>
              <a:gd name="T112" fmla="*/ 39 w 61"/>
              <a:gd name="T113" fmla="*/ 76 h 79"/>
              <a:gd name="T114" fmla="*/ 22 w 61"/>
              <a:gd name="T115" fmla="*/ 76 h 79"/>
              <a:gd name="T116" fmla="*/ 20 w 61"/>
              <a:gd name="T117" fmla="*/ 78 h 79"/>
              <a:gd name="T118" fmla="*/ 22 w 61"/>
              <a:gd name="T119" fmla="*/ 79 h 79"/>
              <a:gd name="T120" fmla="*/ 39 w 61"/>
              <a:gd name="T121" fmla="*/ 79 h 79"/>
              <a:gd name="T122" fmla="*/ 41 w 61"/>
              <a:gd name="T123" fmla="*/ 78 h 79"/>
              <a:gd name="T124" fmla="*/ 39 w 61"/>
              <a:gd name="T125" fmla="*/ 76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" h="79">
                <a:moveTo>
                  <a:pt x="41" y="29"/>
                </a:moveTo>
                <a:cubicBezTo>
                  <a:pt x="38" y="31"/>
                  <a:pt x="34" y="33"/>
                  <a:pt x="31" y="33"/>
                </a:cubicBezTo>
                <a:cubicBezTo>
                  <a:pt x="29" y="33"/>
                  <a:pt x="27" y="32"/>
                  <a:pt x="25" y="32"/>
                </a:cubicBezTo>
                <a:cubicBezTo>
                  <a:pt x="24" y="31"/>
                  <a:pt x="22" y="30"/>
                  <a:pt x="21" y="29"/>
                </a:cubicBezTo>
                <a:cubicBezTo>
                  <a:pt x="20" y="28"/>
                  <a:pt x="19" y="28"/>
                  <a:pt x="18" y="29"/>
                </a:cubicBezTo>
                <a:cubicBezTo>
                  <a:pt x="17" y="29"/>
                  <a:pt x="17" y="31"/>
                  <a:pt x="18" y="31"/>
                </a:cubicBezTo>
                <a:cubicBezTo>
                  <a:pt x="20" y="33"/>
                  <a:pt x="22" y="34"/>
                  <a:pt x="24" y="35"/>
                </a:cubicBezTo>
                <a:cubicBezTo>
                  <a:pt x="26" y="36"/>
                  <a:pt x="28" y="37"/>
                  <a:pt x="31" y="37"/>
                </a:cubicBezTo>
                <a:cubicBezTo>
                  <a:pt x="36" y="37"/>
                  <a:pt x="40" y="35"/>
                  <a:pt x="43" y="31"/>
                </a:cubicBezTo>
                <a:cubicBezTo>
                  <a:pt x="44" y="31"/>
                  <a:pt x="44" y="29"/>
                  <a:pt x="43" y="29"/>
                </a:cubicBezTo>
                <a:cubicBezTo>
                  <a:pt x="42" y="28"/>
                  <a:pt x="41" y="28"/>
                  <a:pt x="41" y="29"/>
                </a:cubicBezTo>
                <a:close/>
                <a:moveTo>
                  <a:pt x="45" y="69"/>
                </a:moveTo>
                <a:cubicBezTo>
                  <a:pt x="45" y="69"/>
                  <a:pt x="45" y="69"/>
                  <a:pt x="45" y="69"/>
                </a:cubicBezTo>
                <a:cubicBezTo>
                  <a:pt x="16" y="69"/>
                  <a:pt x="16" y="69"/>
                  <a:pt x="16" y="69"/>
                </a:cubicBezTo>
                <a:cubicBezTo>
                  <a:pt x="15" y="69"/>
                  <a:pt x="14" y="70"/>
                  <a:pt x="14" y="71"/>
                </a:cubicBezTo>
                <a:cubicBezTo>
                  <a:pt x="14" y="72"/>
                  <a:pt x="15" y="73"/>
                  <a:pt x="16" y="73"/>
                </a:cubicBezTo>
                <a:cubicBezTo>
                  <a:pt x="45" y="73"/>
                  <a:pt x="45" y="73"/>
                  <a:pt x="45" y="73"/>
                </a:cubicBezTo>
                <a:cubicBezTo>
                  <a:pt x="46" y="73"/>
                  <a:pt x="47" y="72"/>
                  <a:pt x="47" y="71"/>
                </a:cubicBezTo>
                <a:cubicBezTo>
                  <a:pt x="47" y="70"/>
                  <a:pt x="46" y="69"/>
                  <a:pt x="45" y="69"/>
                </a:cubicBezTo>
                <a:close/>
                <a:moveTo>
                  <a:pt x="61" y="30"/>
                </a:moveTo>
                <a:cubicBezTo>
                  <a:pt x="61" y="30"/>
                  <a:pt x="61" y="30"/>
                  <a:pt x="61" y="30"/>
                </a:cubicBezTo>
                <a:cubicBezTo>
                  <a:pt x="61" y="22"/>
                  <a:pt x="58" y="14"/>
                  <a:pt x="52" y="9"/>
                </a:cubicBezTo>
                <a:cubicBezTo>
                  <a:pt x="47" y="3"/>
                  <a:pt x="39" y="0"/>
                  <a:pt x="31" y="0"/>
                </a:cubicBezTo>
                <a:cubicBezTo>
                  <a:pt x="22" y="0"/>
                  <a:pt x="14" y="3"/>
                  <a:pt x="9" y="9"/>
                </a:cubicBezTo>
                <a:cubicBezTo>
                  <a:pt x="3" y="14"/>
                  <a:pt x="0" y="22"/>
                  <a:pt x="0" y="30"/>
                </a:cubicBezTo>
                <a:cubicBezTo>
                  <a:pt x="0" y="36"/>
                  <a:pt x="1" y="41"/>
                  <a:pt x="4" y="46"/>
                </a:cubicBezTo>
                <a:cubicBezTo>
                  <a:pt x="4" y="46"/>
                  <a:pt x="4" y="46"/>
                  <a:pt x="4" y="46"/>
                </a:cubicBezTo>
                <a:cubicBezTo>
                  <a:pt x="6" y="50"/>
                  <a:pt x="9" y="53"/>
                  <a:pt x="13" y="56"/>
                </a:cubicBezTo>
                <a:cubicBezTo>
                  <a:pt x="13" y="64"/>
                  <a:pt x="13" y="64"/>
                  <a:pt x="13" y="64"/>
                </a:cubicBezTo>
                <a:cubicBezTo>
                  <a:pt x="13" y="66"/>
                  <a:pt x="15" y="67"/>
                  <a:pt x="16" y="67"/>
                </a:cubicBezTo>
                <a:cubicBezTo>
                  <a:pt x="45" y="67"/>
                  <a:pt x="45" y="67"/>
                  <a:pt x="45" y="67"/>
                </a:cubicBezTo>
                <a:cubicBezTo>
                  <a:pt x="47" y="67"/>
                  <a:pt x="48" y="66"/>
                  <a:pt x="48" y="64"/>
                </a:cubicBezTo>
                <a:cubicBezTo>
                  <a:pt x="48" y="56"/>
                  <a:pt x="48" y="56"/>
                  <a:pt x="48" y="56"/>
                </a:cubicBezTo>
                <a:cubicBezTo>
                  <a:pt x="52" y="53"/>
                  <a:pt x="55" y="50"/>
                  <a:pt x="57" y="46"/>
                </a:cubicBezTo>
                <a:cubicBezTo>
                  <a:pt x="57" y="46"/>
                  <a:pt x="57" y="46"/>
                  <a:pt x="57" y="46"/>
                </a:cubicBezTo>
                <a:cubicBezTo>
                  <a:pt x="60" y="41"/>
                  <a:pt x="61" y="36"/>
                  <a:pt x="61" y="30"/>
                </a:cubicBezTo>
                <a:close/>
                <a:moveTo>
                  <a:pt x="52" y="42"/>
                </a:move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0" y="46"/>
                  <a:pt x="47" y="49"/>
                  <a:pt x="43" y="51"/>
                </a:cubicBezTo>
                <a:cubicBezTo>
                  <a:pt x="42" y="52"/>
                  <a:pt x="42" y="53"/>
                  <a:pt x="42" y="54"/>
                </a:cubicBezTo>
                <a:cubicBezTo>
                  <a:pt x="42" y="54"/>
                  <a:pt x="42" y="54"/>
                  <a:pt x="42" y="54"/>
                </a:cubicBezTo>
                <a:cubicBezTo>
                  <a:pt x="42" y="61"/>
                  <a:pt x="42" y="61"/>
                  <a:pt x="42" y="61"/>
                </a:cubicBezTo>
                <a:cubicBezTo>
                  <a:pt x="19" y="61"/>
                  <a:pt x="19" y="61"/>
                  <a:pt x="19" y="61"/>
                </a:cubicBezTo>
                <a:cubicBezTo>
                  <a:pt x="19" y="54"/>
                  <a:pt x="19" y="54"/>
                  <a:pt x="19" y="54"/>
                </a:cubicBezTo>
                <a:cubicBezTo>
                  <a:pt x="19" y="53"/>
                  <a:pt x="19" y="52"/>
                  <a:pt x="18" y="51"/>
                </a:cubicBezTo>
                <a:cubicBezTo>
                  <a:pt x="14" y="49"/>
                  <a:pt x="11" y="46"/>
                  <a:pt x="9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7" y="39"/>
                  <a:pt x="6" y="35"/>
                  <a:pt x="6" y="30"/>
                </a:cubicBezTo>
                <a:cubicBezTo>
                  <a:pt x="6" y="24"/>
                  <a:pt x="9" y="17"/>
                  <a:pt x="13" y="13"/>
                </a:cubicBezTo>
                <a:cubicBezTo>
                  <a:pt x="18" y="9"/>
                  <a:pt x="24" y="6"/>
                  <a:pt x="31" y="6"/>
                </a:cubicBezTo>
                <a:cubicBezTo>
                  <a:pt x="37" y="6"/>
                  <a:pt x="43" y="9"/>
                  <a:pt x="48" y="13"/>
                </a:cubicBezTo>
                <a:cubicBezTo>
                  <a:pt x="52" y="17"/>
                  <a:pt x="55" y="24"/>
                  <a:pt x="55" y="30"/>
                </a:cubicBezTo>
                <a:cubicBezTo>
                  <a:pt x="55" y="35"/>
                  <a:pt x="54" y="39"/>
                  <a:pt x="52" y="42"/>
                </a:cubicBezTo>
                <a:close/>
                <a:moveTo>
                  <a:pt x="39" y="76"/>
                </a:moveTo>
                <a:cubicBezTo>
                  <a:pt x="39" y="76"/>
                  <a:pt x="39" y="76"/>
                  <a:pt x="39" y="76"/>
                </a:cubicBezTo>
                <a:cubicBezTo>
                  <a:pt x="22" y="76"/>
                  <a:pt x="22" y="76"/>
                  <a:pt x="22" y="76"/>
                </a:cubicBezTo>
                <a:cubicBezTo>
                  <a:pt x="21" y="76"/>
                  <a:pt x="20" y="77"/>
                  <a:pt x="20" y="78"/>
                </a:cubicBezTo>
                <a:cubicBezTo>
                  <a:pt x="20" y="79"/>
                  <a:pt x="21" y="79"/>
                  <a:pt x="22" y="79"/>
                </a:cubicBezTo>
                <a:cubicBezTo>
                  <a:pt x="39" y="79"/>
                  <a:pt x="39" y="79"/>
                  <a:pt x="39" y="79"/>
                </a:cubicBezTo>
                <a:cubicBezTo>
                  <a:pt x="40" y="79"/>
                  <a:pt x="41" y="79"/>
                  <a:pt x="41" y="78"/>
                </a:cubicBezTo>
                <a:cubicBezTo>
                  <a:pt x="41" y="77"/>
                  <a:pt x="40" y="76"/>
                  <a:pt x="39" y="7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798" name="Freeform 30"/>
          <p:cNvSpPr>
            <a:spLocks noEditPoints="1"/>
          </p:cNvSpPr>
          <p:nvPr/>
        </p:nvSpPr>
        <p:spPr bwMode="auto">
          <a:xfrm>
            <a:off x="3375912" y="3634992"/>
            <a:ext cx="304800" cy="303306"/>
          </a:xfrm>
          <a:custGeom>
            <a:avLst/>
            <a:gdLst>
              <a:gd name="T0" fmla="*/ 9 w 81"/>
              <a:gd name="T1" fmla="*/ 72 h 81"/>
              <a:gd name="T2" fmla="*/ 0 w 81"/>
              <a:gd name="T3" fmla="*/ 48 h 81"/>
              <a:gd name="T4" fmla="*/ 9 w 81"/>
              <a:gd name="T5" fmla="*/ 25 h 81"/>
              <a:gd name="T6" fmla="*/ 9 w 81"/>
              <a:gd name="T7" fmla="*/ 25 h 81"/>
              <a:gd name="T8" fmla="*/ 9 w 81"/>
              <a:gd name="T9" fmla="*/ 25 h 81"/>
              <a:gd name="T10" fmla="*/ 34 w 81"/>
              <a:gd name="T11" fmla="*/ 1 h 81"/>
              <a:gd name="T12" fmla="*/ 38 w 81"/>
              <a:gd name="T13" fmla="*/ 1 h 81"/>
              <a:gd name="T14" fmla="*/ 50 w 81"/>
              <a:gd name="T15" fmla="*/ 13 h 81"/>
              <a:gd name="T16" fmla="*/ 50 w 81"/>
              <a:gd name="T17" fmla="*/ 17 h 81"/>
              <a:gd name="T18" fmla="*/ 50 w 81"/>
              <a:gd name="T19" fmla="*/ 17 h 81"/>
              <a:gd name="T20" fmla="*/ 26 w 81"/>
              <a:gd name="T21" fmla="*/ 42 h 81"/>
              <a:gd name="T22" fmla="*/ 26 w 81"/>
              <a:gd name="T23" fmla="*/ 42 h 81"/>
              <a:gd name="T24" fmla="*/ 23 w 81"/>
              <a:gd name="T25" fmla="*/ 48 h 81"/>
              <a:gd name="T26" fmla="*/ 26 w 81"/>
              <a:gd name="T27" fmla="*/ 55 h 81"/>
              <a:gd name="T28" fmla="*/ 33 w 81"/>
              <a:gd name="T29" fmla="*/ 58 h 81"/>
              <a:gd name="T30" fmla="*/ 39 w 81"/>
              <a:gd name="T31" fmla="*/ 55 h 81"/>
              <a:gd name="T32" fmla="*/ 64 w 81"/>
              <a:gd name="T33" fmla="*/ 31 h 81"/>
              <a:gd name="T34" fmla="*/ 68 w 81"/>
              <a:gd name="T35" fmla="*/ 31 h 81"/>
              <a:gd name="T36" fmla="*/ 68 w 81"/>
              <a:gd name="T37" fmla="*/ 31 h 81"/>
              <a:gd name="T38" fmla="*/ 80 w 81"/>
              <a:gd name="T39" fmla="*/ 43 h 81"/>
              <a:gd name="T40" fmla="*/ 80 w 81"/>
              <a:gd name="T41" fmla="*/ 48 h 81"/>
              <a:gd name="T42" fmla="*/ 80 w 81"/>
              <a:gd name="T43" fmla="*/ 48 h 81"/>
              <a:gd name="T44" fmla="*/ 56 w 81"/>
              <a:gd name="T45" fmla="*/ 72 h 81"/>
              <a:gd name="T46" fmla="*/ 33 w 81"/>
              <a:gd name="T47" fmla="*/ 81 h 81"/>
              <a:gd name="T48" fmla="*/ 9 w 81"/>
              <a:gd name="T49" fmla="*/ 72 h 81"/>
              <a:gd name="T50" fmla="*/ 32 w 81"/>
              <a:gd name="T51" fmla="*/ 26 h 81"/>
              <a:gd name="T52" fmla="*/ 32 w 81"/>
              <a:gd name="T53" fmla="*/ 26 h 81"/>
              <a:gd name="T54" fmla="*/ 25 w 81"/>
              <a:gd name="T55" fmla="*/ 19 h 81"/>
              <a:gd name="T56" fmla="*/ 14 w 81"/>
              <a:gd name="T57" fmla="*/ 30 h 81"/>
              <a:gd name="T58" fmla="*/ 14 w 81"/>
              <a:gd name="T59" fmla="*/ 30 h 81"/>
              <a:gd name="T60" fmla="*/ 6 w 81"/>
              <a:gd name="T61" fmla="*/ 48 h 81"/>
              <a:gd name="T62" fmla="*/ 14 w 81"/>
              <a:gd name="T63" fmla="*/ 67 h 81"/>
              <a:gd name="T64" fmla="*/ 33 w 81"/>
              <a:gd name="T65" fmla="*/ 75 h 81"/>
              <a:gd name="T66" fmla="*/ 51 w 81"/>
              <a:gd name="T67" fmla="*/ 67 h 81"/>
              <a:gd name="T68" fmla="*/ 62 w 81"/>
              <a:gd name="T69" fmla="*/ 56 h 81"/>
              <a:gd name="T70" fmla="*/ 55 w 81"/>
              <a:gd name="T71" fmla="*/ 49 h 81"/>
              <a:gd name="T72" fmla="*/ 44 w 81"/>
              <a:gd name="T73" fmla="*/ 60 h 81"/>
              <a:gd name="T74" fmla="*/ 33 w 81"/>
              <a:gd name="T75" fmla="*/ 64 h 81"/>
              <a:gd name="T76" fmla="*/ 21 w 81"/>
              <a:gd name="T77" fmla="*/ 60 h 81"/>
              <a:gd name="T78" fmla="*/ 17 w 81"/>
              <a:gd name="T79" fmla="*/ 48 h 81"/>
              <a:gd name="T80" fmla="*/ 21 w 81"/>
              <a:gd name="T81" fmla="*/ 37 h 81"/>
              <a:gd name="T82" fmla="*/ 21 w 81"/>
              <a:gd name="T83" fmla="*/ 37 h 81"/>
              <a:gd name="T84" fmla="*/ 32 w 81"/>
              <a:gd name="T85" fmla="*/ 26 h 81"/>
              <a:gd name="T86" fmla="*/ 27 w 81"/>
              <a:gd name="T87" fmla="*/ 16 h 81"/>
              <a:gd name="T88" fmla="*/ 27 w 81"/>
              <a:gd name="T89" fmla="*/ 16 h 81"/>
              <a:gd name="T90" fmla="*/ 35 w 81"/>
              <a:gd name="T91" fmla="*/ 23 h 81"/>
              <a:gd name="T92" fmla="*/ 43 w 81"/>
              <a:gd name="T93" fmla="*/ 15 h 81"/>
              <a:gd name="T94" fmla="*/ 36 w 81"/>
              <a:gd name="T95" fmla="*/ 8 h 81"/>
              <a:gd name="T96" fmla="*/ 27 w 81"/>
              <a:gd name="T97" fmla="*/ 16 h 81"/>
              <a:gd name="T98" fmla="*/ 65 w 81"/>
              <a:gd name="T99" fmla="*/ 54 h 81"/>
              <a:gd name="T100" fmla="*/ 65 w 81"/>
              <a:gd name="T101" fmla="*/ 54 h 81"/>
              <a:gd name="T102" fmla="*/ 73 w 81"/>
              <a:gd name="T103" fmla="*/ 45 h 81"/>
              <a:gd name="T104" fmla="*/ 66 w 81"/>
              <a:gd name="T105" fmla="*/ 38 h 81"/>
              <a:gd name="T106" fmla="*/ 58 w 81"/>
              <a:gd name="T107" fmla="*/ 46 h 81"/>
              <a:gd name="T108" fmla="*/ 65 w 81"/>
              <a:gd name="T109" fmla="*/ 54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81" h="81">
                <a:moveTo>
                  <a:pt x="9" y="72"/>
                </a:moveTo>
                <a:cubicBezTo>
                  <a:pt x="3" y="65"/>
                  <a:pt x="0" y="57"/>
                  <a:pt x="0" y="48"/>
                </a:cubicBezTo>
                <a:cubicBezTo>
                  <a:pt x="0" y="40"/>
                  <a:pt x="3" y="32"/>
                  <a:pt x="9" y="25"/>
                </a:cubicBezTo>
                <a:cubicBezTo>
                  <a:pt x="9" y="25"/>
                  <a:pt x="9" y="25"/>
                  <a:pt x="9" y="25"/>
                </a:cubicBezTo>
                <a:cubicBezTo>
                  <a:pt x="9" y="25"/>
                  <a:pt x="9" y="25"/>
                  <a:pt x="9" y="25"/>
                </a:cubicBezTo>
                <a:cubicBezTo>
                  <a:pt x="34" y="1"/>
                  <a:pt x="34" y="1"/>
                  <a:pt x="34" y="1"/>
                </a:cubicBezTo>
                <a:cubicBezTo>
                  <a:pt x="35" y="0"/>
                  <a:pt x="37" y="0"/>
                  <a:pt x="38" y="1"/>
                </a:cubicBezTo>
                <a:cubicBezTo>
                  <a:pt x="50" y="13"/>
                  <a:pt x="50" y="13"/>
                  <a:pt x="50" y="13"/>
                </a:cubicBezTo>
                <a:cubicBezTo>
                  <a:pt x="51" y="14"/>
                  <a:pt x="51" y="16"/>
                  <a:pt x="50" y="17"/>
                </a:cubicBezTo>
                <a:cubicBezTo>
                  <a:pt x="50" y="17"/>
                  <a:pt x="50" y="17"/>
                  <a:pt x="50" y="17"/>
                </a:cubicBezTo>
                <a:cubicBezTo>
                  <a:pt x="26" y="42"/>
                  <a:pt x="26" y="42"/>
                  <a:pt x="26" y="42"/>
                </a:cubicBezTo>
                <a:cubicBezTo>
                  <a:pt x="26" y="42"/>
                  <a:pt x="26" y="42"/>
                  <a:pt x="26" y="42"/>
                </a:cubicBezTo>
                <a:cubicBezTo>
                  <a:pt x="24" y="44"/>
                  <a:pt x="23" y="46"/>
                  <a:pt x="23" y="48"/>
                </a:cubicBezTo>
                <a:cubicBezTo>
                  <a:pt x="23" y="51"/>
                  <a:pt x="24" y="53"/>
                  <a:pt x="26" y="55"/>
                </a:cubicBezTo>
                <a:cubicBezTo>
                  <a:pt x="28" y="57"/>
                  <a:pt x="30" y="58"/>
                  <a:pt x="33" y="58"/>
                </a:cubicBezTo>
                <a:cubicBezTo>
                  <a:pt x="35" y="58"/>
                  <a:pt x="38" y="57"/>
                  <a:pt x="39" y="55"/>
                </a:cubicBezTo>
                <a:cubicBezTo>
                  <a:pt x="64" y="31"/>
                  <a:pt x="64" y="31"/>
                  <a:pt x="64" y="31"/>
                </a:cubicBezTo>
                <a:cubicBezTo>
                  <a:pt x="65" y="30"/>
                  <a:pt x="67" y="30"/>
                  <a:pt x="68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80" y="43"/>
                  <a:pt x="80" y="43"/>
                  <a:pt x="80" y="43"/>
                </a:cubicBezTo>
                <a:cubicBezTo>
                  <a:pt x="81" y="44"/>
                  <a:pt x="81" y="46"/>
                  <a:pt x="80" y="48"/>
                </a:cubicBezTo>
                <a:cubicBezTo>
                  <a:pt x="80" y="48"/>
                  <a:pt x="80" y="48"/>
                  <a:pt x="80" y="48"/>
                </a:cubicBezTo>
                <a:cubicBezTo>
                  <a:pt x="56" y="72"/>
                  <a:pt x="56" y="72"/>
                  <a:pt x="56" y="72"/>
                </a:cubicBezTo>
                <a:cubicBezTo>
                  <a:pt x="49" y="78"/>
                  <a:pt x="41" y="81"/>
                  <a:pt x="33" y="81"/>
                </a:cubicBezTo>
                <a:cubicBezTo>
                  <a:pt x="24" y="81"/>
                  <a:pt x="16" y="78"/>
                  <a:pt x="9" y="72"/>
                </a:cubicBezTo>
                <a:close/>
                <a:moveTo>
                  <a:pt x="32" y="26"/>
                </a:moveTo>
                <a:cubicBezTo>
                  <a:pt x="32" y="26"/>
                  <a:pt x="32" y="26"/>
                  <a:pt x="32" y="26"/>
                </a:cubicBezTo>
                <a:cubicBezTo>
                  <a:pt x="25" y="19"/>
                  <a:pt x="25" y="19"/>
                  <a:pt x="25" y="19"/>
                </a:cubicBezTo>
                <a:cubicBezTo>
                  <a:pt x="14" y="30"/>
                  <a:pt x="14" y="30"/>
                  <a:pt x="14" y="30"/>
                </a:cubicBezTo>
                <a:cubicBezTo>
                  <a:pt x="14" y="30"/>
                  <a:pt x="14" y="30"/>
                  <a:pt x="14" y="30"/>
                </a:cubicBezTo>
                <a:cubicBezTo>
                  <a:pt x="9" y="35"/>
                  <a:pt x="6" y="42"/>
                  <a:pt x="6" y="48"/>
                </a:cubicBezTo>
                <a:cubicBezTo>
                  <a:pt x="6" y="55"/>
                  <a:pt x="9" y="62"/>
                  <a:pt x="14" y="67"/>
                </a:cubicBezTo>
                <a:cubicBezTo>
                  <a:pt x="19" y="72"/>
                  <a:pt x="26" y="75"/>
                  <a:pt x="33" y="75"/>
                </a:cubicBezTo>
                <a:cubicBezTo>
                  <a:pt x="39" y="75"/>
                  <a:pt x="46" y="72"/>
                  <a:pt x="51" y="67"/>
                </a:cubicBezTo>
                <a:cubicBezTo>
                  <a:pt x="62" y="56"/>
                  <a:pt x="62" y="56"/>
                  <a:pt x="62" y="56"/>
                </a:cubicBezTo>
                <a:cubicBezTo>
                  <a:pt x="55" y="49"/>
                  <a:pt x="55" y="49"/>
                  <a:pt x="55" y="49"/>
                </a:cubicBezTo>
                <a:cubicBezTo>
                  <a:pt x="44" y="60"/>
                  <a:pt x="44" y="60"/>
                  <a:pt x="44" y="60"/>
                </a:cubicBezTo>
                <a:cubicBezTo>
                  <a:pt x="41" y="63"/>
                  <a:pt x="37" y="64"/>
                  <a:pt x="33" y="64"/>
                </a:cubicBezTo>
                <a:cubicBezTo>
                  <a:pt x="29" y="64"/>
                  <a:pt x="24" y="63"/>
                  <a:pt x="21" y="60"/>
                </a:cubicBezTo>
                <a:cubicBezTo>
                  <a:pt x="18" y="57"/>
                  <a:pt x="17" y="52"/>
                  <a:pt x="17" y="48"/>
                </a:cubicBezTo>
                <a:cubicBezTo>
                  <a:pt x="17" y="44"/>
                  <a:pt x="18" y="40"/>
                  <a:pt x="21" y="37"/>
                </a:cubicBezTo>
                <a:cubicBezTo>
                  <a:pt x="21" y="37"/>
                  <a:pt x="21" y="37"/>
                  <a:pt x="21" y="37"/>
                </a:cubicBezTo>
                <a:cubicBezTo>
                  <a:pt x="32" y="26"/>
                  <a:pt x="32" y="26"/>
                  <a:pt x="32" y="26"/>
                </a:cubicBezTo>
                <a:close/>
                <a:moveTo>
                  <a:pt x="27" y="16"/>
                </a:moveTo>
                <a:cubicBezTo>
                  <a:pt x="27" y="16"/>
                  <a:pt x="27" y="16"/>
                  <a:pt x="27" y="16"/>
                </a:cubicBezTo>
                <a:cubicBezTo>
                  <a:pt x="35" y="23"/>
                  <a:pt x="35" y="23"/>
                  <a:pt x="35" y="23"/>
                </a:cubicBezTo>
                <a:cubicBezTo>
                  <a:pt x="43" y="15"/>
                  <a:pt x="43" y="15"/>
                  <a:pt x="43" y="15"/>
                </a:cubicBezTo>
                <a:cubicBezTo>
                  <a:pt x="36" y="8"/>
                  <a:pt x="36" y="8"/>
                  <a:pt x="36" y="8"/>
                </a:cubicBezTo>
                <a:cubicBezTo>
                  <a:pt x="27" y="16"/>
                  <a:pt x="27" y="16"/>
                  <a:pt x="27" y="16"/>
                </a:cubicBezTo>
                <a:close/>
                <a:moveTo>
                  <a:pt x="65" y="54"/>
                </a:moveTo>
                <a:cubicBezTo>
                  <a:pt x="65" y="54"/>
                  <a:pt x="65" y="54"/>
                  <a:pt x="65" y="54"/>
                </a:cubicBezTo>
                <a:cubicBezTo>
                  <a:pt x="73" y="45"/>
                  <a:pt x="73" y="45"/>
                  <a:pt x="73" y="45"/>
                </a:cubicBezTo>
                <a:cubicBezTo>
                  <a:pt x="66" y="38"/>
                  <a:pt x="66" y="38"/>
                  <a:pt x="66" y="38"/>
                </a:cubicBezTo>
                <a:cubicBezTo>
                  <a:pt x="58" y="46"/>
                  <a:pt x="58" y="46"/>
                  <a:pt x="58" y="46"/>
                </a:cubicBezTo>
                <a:cubicBezTo>
                  <a:pt x="65" y="54"/>
                  <a:pt x="65" y="54"/>
                  <a:pt x="65" y="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799" name="Freeform 31"/>
          <p:cNvSpPr>
            <a:spLocks noEditPoints="1"/>
          </p:cNvSpPr>
          <p:nvPr/>
        </p:nvSpPr>
        <p:spPr bwMode="auto">
          <a:xfrm>
            <a:off x="3069430" y="2271271"/>
            <a:ext cx="325438" cy="327126"/>
          </a:xfrm>
          <a:custGeom>
            <a:avLst/>
            <a:gdLst>
              <a:gd name="T0" fmla="*/ 21 w 87"/>
              <a:gd name="T1" fmla="*/ 19 h 87"/>
              <a:gd name="T2" fmla="*/ 27 w 87"/>
              <a:gd name="T3" fmla="*/ 11 h 87"/>
              <a:gd name="T4" fmla="*/ 8 w 87"/>
              <a:gd name="T5" fmla="*/ 24 h 87"/>
              <a:gd name="T6" fmla="*/ 39 w 87"/>
              <a:gd name="T7" fmla="*/ 24 h 87"/>
              <a:gd name="T8" fmla="*/ 34 w 87"/>
              <a:gd name="T9" fmla="*/ 24 h 87"/>
              <a:gd name="T10" fmla="*/ 31 w 87"/>
              <a:gd name="T11" fmla="*/ 21 h 87"/>
              <a:gd name="T12" fmla="*/ 29 w 87"/>
              <a:gd name="T13" fmla="*/ 14 h 87"/>
              <a:gd name="T14" fmla="*/ 68 w 87"/>
              <a:gd name="T15" fmla="*/ 44 h 87"/>
              <a:gd name="T16" fmla="*/ 86 w 87"/>
              <a:gd name="T17" fmla="*/ 62 h 87"/>
              <a:gd name="T18" fmla="*/ 66 w 87"/>
              <a:gd name="T19" fmla="*/ 86 h 87"/>
              <a:gd name="T20" fmla="*/ 62 w 87"/>
              <a:gd name="T21" fmla="*/ 86 h 87"/>
              <a:gd name="T22" fmla="*/ 27 w 87"/>
              <a:gd name="T23" fmla="*/ 86 h 87"/>
              <a:gd name="T24" fmla="*/ 4 w 87"/>
              <a:gd name="T25" fmla="*/ 87 h 87"/>
              <a:gd name="T26" fmla="*/ 1 w 87"/>
              <a:gd name="T27" fmla="*/ 63 h 87"/>
              <a:gd name="T28" fmla="*/ 19 w 87"/>
              <a:gd name="T29" fmla="*/ 43 h 87"/>
              <a:gd name="T30" fmla="*/ 2 w 87"/>
              <a:gd name="T31" fmla="*/ 21 h 87"/>
              <a:gd name="T32" fmla="*/ 26 w 87"/>
              <a:gd name="T33" fmla="*/ 2 h 87"/>
              <a:gd name="T34" fmla="*/ 59 w 87"/>
              <a:gd name="T35" fmla="*/ 3 h 87"/>
              <a:gd name="T36" fmla="*/ 86 w 87"/>
              <a:gd name="T37" fmla="*/ 18 h 87"/>
              <a:gd name="T38" fmla="*/ 68 w 87"/>
              <a:gd name="T39" fmla="*/ 44 h 87"/>
              <a:gd name="T40" fmla="*/ 48 w 87"/>
              <a:gd name="T41" fmla="*/ 64 h 87"/>
              <a:gd name="T42" fmla="*/ 79 w 87"/>
              <a:gd name="T43" fmla="*/ 64 h 87"/>
              <a:gd name="T44" fmla="*/ 71 w 87"/>
              <a:gd name="T45" fmla="*/ 67 h 87"/>
              <a:gd name="T46" fmla="*/ 68 w 87"/>
              <a:gd name="T47" fmla="*/ 64 h 87"/>
              <a:gd name="T48" fmla="*/ 69 w 87"/>
              <a:gd name="T49" fmla="*/ 54 h 87"/>
              <a:gd name="T50" fmla="*/ 64 w 87"/>
              <a:gd name="T51" fmla="*/ 57 h 87"/>
              <a:gd name="T52" fmla="*/ 67 w 87"/>
              <a:gd name="T53" fmla="*/ 51 h 87"/>
              <a:gd name="T54" fmla="*/ 48 w 87"/>
              <a:gd name="T55" fmla="*/ 64 h 87"/>
              <a:gd name="T56" fmla="*/ 18 w 87"/>
              <a:gd name="T57" fmla="*/ 75 h 87"/>
              <a:gd name="T58" fmla="*/ 60 w 87"/>
              <a:gd name="T59" fmla="*/ 21 h 87"/>
              <a:gd name="T60" fmla="*/ 18 w 87"/>
              <a:gd name="T61" fmla="*/ 75 h 87"/>
              <a:gd name="T62" fmla="*/ 70 w 87"/>
              <a:gd name="T63" fmla="*/ 26 h 87"/>
              <a:gd name="T64" fmla="*/ 71 w 87"/>
              <a:gd name="T65" fmla="*/ 26 h 87"/>
              <a:gd name="T66" fmla="*/ 71 w 87"/>
              <a:gd name="T67" fmla="*/ 26 h 87"/>
              <a:gd name="T68" fmla="*/ 80 w 87"/>
              <a:gd name="T69" fmla="*/ 24 h 87"/>
              <a:gd name="T70" fmla="*/ 67 w 87"/>
              <a:gd name="T71" fmla="*/ 8 h 87"/>
              <a:gd name="T72" fmla="*/ 58 w 87"/>
              <a:gd name="T73" fmla="*/ 13 h 87"/>
              <a:gd name="T74" fmla="*/ 62 w 87"/>
              <a:gd name="T75" fmla="*/ 17 h 87"/>
              <a:gd name="T76" fmla="*/ 62 w 87"/>
              <a:gd name="T77" fmla="*/ 17 h 87"/>
              <a:gd name="T78" fmla="*/ 62 w 87"/>
              <a:gd name="T79" fmla="*/ 17 h 87"/>
              <a:gd name="T80" fmla="*/ 70 w 87"/>
              <a:gd name="T81" fmla="*/ 26 h 87"/>
              <a:gd name="T82" fmla="*/ 70 w 87"/>
              <a:gd name="T83" fmla="*/ 26 h 87"/>
              <a:gd name="T84" fmla="*/ 69 w 87"/>
              <a:gd name="T85" fmla="*/ 30 h 87"/>
              <a:gd name="T86" fmla="*/ 23 w 87"/>
              <a:gd name="T87" fmla="*/ 80 h 87"/>
              <a:gd name="T88" fmla="*/ 69 w 87"/>
              <a:gd name="T89" fmla="*/ 30 h 87"/>
              <a:gd name="T90" fmla="*/ 10 w 87"/>
              <a:gd name="T91" fmla="*/ 66 h 87"/>
              <a:gd name="T92" fmla="*/ 55 w 87"/>
              <a:gd name="T93" fmla="*/ 16 h 87"/>
              <a:gd name="T94" fmla="*/ 10 w 87"/>
              <a:gd name="T95" fmla="*/ 66 h 87"/>
              <a:gd name="T96" fmla="*/ 7 w 87"/>
              <a:gd name="T97" fmla="*/ 69 h 87"/>
              <a:gd name="T98" fmla="*/ 19 w 87"/>
              <a:gd name="T99" fmla="*/ 80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7" h="87">
                <a:moveTo>
                  <a:pt x="24" y="19"/>
                </a:moveTo>
                <a:cubicBezTo>
                  <a:pt x="23" y="20"/>
                  <a:pt x="22" y="20"/>
                  <a:pt x="21" y="19"/>
                </a:cubicBezTo>
                <a:cubicBezTo>
                  <a:pt x="20" y="19"/>
                  <a:pt x="20" y="17"/>
                  <a:pt x="21" y="17"/>
                </a:cubicBezTo>
                <a:cubicBezTo>
                  <a:pt x="27" y="11"/>
                  <a:pt x="27" y="11"/>
                  <a:pt x="27" y="11"/>
                </a:cubicBezTo>
                <a:cubicBezTo>
                  <a:pt x="24" y="8"/>
                  <a:pt x="24" y="8"/>
                  <a:pt x="24" y="8"/>
                </a:cubicBezTo>
                <a:cubicBezTo>
                  <a:pt x="8" y="24"/>
                  <a:pt x="8" y="24"/>
                  <a:pt x="8" y="24"/>
                </a:cubicBezTo>
                <a:cubicBezTo>
                  <a:pt x="24" y="39"/>
                  <a:pt x="24" y="39"/>
                  <a:pt x="24" y="39"/>
                </a:cubicBezTo>
                <a:cubicBezTo>
                  <a:pt x="39" y="24"/>
                  <a:pt x="39" y="24"/>
                  <a:pt x="39" y="24"/>
                </a:cubicBezTo>
                <a:cubicBezTo>
                  <a:pt x="36" y="21"/>
                  <a:pt x="36" y="21"/>
                  <a:pt x="36" y="21"/>
                </a:cubicBezTo>
                <a:cubicBezTo>
                  <a:pt x="34" y="24"/>
                  <a:pt x="34" y="24"/>
                  <a:pt x="34" y="24"/>
                </a:cubicBezTo>
                <a:cubicBezTo>
                  <a:pt x="33" y="24"/>
                  <a:pt x="32" y="24"/>
                  <a:pt x="31" y="24"/>
                </a:cubicBezTo>
                <a:cubicBezTo>
                  <a:pt x="30" y="23"/>
                  <a:pt x="30" y="22"/>
                  <a:pt x="31" y="21"/>
                </a:cubicBezTo>
                <a:cubicBezTo>
                  <a:pt x="34" y="18"/>
                  <a:pt x="34" y="18"/>
                  <a:pt x="34" y="18"/>
                </a:cubicBezTo>
                <a:cubicBezTo>
                  <a:pt x="29" y="14"/>
                  <a:pt x="29" y="14"/>
                  <a:pt x="29" y="14"/>
                </a:cubicBezTo>
                <a:cubicBezTo>
                  <a:pt x="24" y="19"/>
                  <a:pt x="24" y="19"/>
                  <a:pt x="24" y="19"/>
                </a:cubicBezTo>
                <a:close/>
                <a:moveTo>
                  <a:pt x="68" y="44"/>
                </a:moveTo>
                <a:cubicBezTo>
                  <a:pt x="68" y="44"/>
                  <a:pt x="68" y="44"/>
                  <a:pt x="68" y="44"/>
                </a:cubicBezTo>
                <a:cubicBezTo>
                  <a:pt x="86" y="62"/>
                  <a:pt x="86" y="62"/>
                  <a:pt x="86" y="62"/>
                </a:cubicBezTo>
                <a:cubicBezTo>
                  <a:pt x="87" y="63"/>
                  <a:pt x="87" y="65"/>
                  <a:pt x="86" y="66"/>
                </a:cubicBezTo>
                <a:cubicBezTo>
                  <a:pt x="66" y="86"/>
                  <a:pt x="66" y="86"/>
                  <a:pt x="66" y="86"/>
                </a:cubicBezTo>
                <a:cubicBezTo>
                  <a:pt x="65" y="87"/>
                  <a:pt x="63" y="87"/>
                  <a:pt x="62" y="86"/>
                </a:cubicBezTo>
                <a:cubicBezTo>
                  <a:pt x="62" y="86"/>
                  <a:pt x="62" y="86"/>
                  <a:pt x="62" y="86"/>
                </a:cubicBezTo>
                <a:cubicBezTo>
                  <a:pt x="44" y="68"/>
                  <a:pt x="44" y="68"/>
                  <a:pt x="44" y="68"/>
                </a:cubicBezTo>
                <a:cubicBezTo>
                  <a:pt x="27" y="86"/>
                  <a:pt x="27" y="86"/>
                  <a:pt x="27" y="86"/>
                </a:cubicBezTo>
                <a:cubicBezTo>
                  <a:pt x="26" y="86"/>
                  <a:pt x="25" y="87"/>
                  <a:pt x="24" y="87"/>
                </a:cubicBezTo>
                <a:cubicBezTo>
                  <a:pt x="4" y="87"/>
                  <a:pt x="4" y="87"/>
                  <a:pt x="4" y="87"/>
                </a:cubicBezTo>
                <a:cubicBezTo>
                  <a:pt x="2" y="87"/>
                  <a:pt x="1" y="85"/>
                  <a:pt x="1" y="83"/>
                </a:cubicBezTo>
                <a:cubicBezTo>
                  <a:pt x="1" y="77"/>
                  <a:pt x="1" y="70"/>
                  <a:pt x="1" y="63"/>
                </a:cubicBezTo>
                <a:cubicBezTo>
                  <a:pt x="1" y="62"/>
                  <a:pt x="1" y="61"/>
                  <a:pt x="2" y="61"/>
                </a:cubicBezTo>
                <a:cubicBezTo>
                  <a:pt x="19" y="43"/>
                  <a:pt x="19" y="43"/>
                  <a:pt x="19" y="43"/>
                </a:cubicBezTo>
                <a:cubicBezTo>
                  <a:pt x="2" y="26"/>
                  <a:pt x="2" y="26"/>
                  <a:pt x="2" y="26"/>
                </a:cubicBezTo>
                <a:cubicBezTo>
                  <a:pt x="0" y="25"/>
                  <a:pt x="0" y="23"/>
                  <a:pt x="2" y="21"/>
                </a:cubicBezTo>
                <a:cubicBezTo>
                  <a:pt x="21" y="2"/>
                  <a:pt x="21" y="2"/>
                  <a:pt x="21" y="2"/>
                </a:cubicBezTo>
                <a:cubicBezTo>
                  <a:pt x="23" y="0"/>
                  <a:pt x="25" y="0"/>
                  <a:pt x="26" y="2"/>
                </a:cubicBezTo>
                <a:cubicBezTo>
                  <a:pt x="43" y="19"/>
                  <a:pt x="43" y="19"/>
                  <a:pt x="43" y="19"/>
                </a:cubicBezTo>
                <a:cubicBezTo>
                  <a:pt x="59" y="3"/>
                  <a:pt x="59" y="3"/>
                  <a:pt x="59" y="3"/>
                </a:cubicBezTo>
                <a:cubicBezTo>
                  <a:pt x="63" y="0"/>
                  <a:pt x="68" y="0"/>
                  <a:pt x="72" y="3"/>
                </a:cubicBezTo>
                <a:cubicBezTo>
                  <a:pt x="76" y="7"/>
                  <a:pt x="84" y="14"/>
                  <a:pt x="86" y="18"/>
                </a:cubicBezTo>
                <a:cubicBezTo>
                  <a:pt x="87" y="22"/>
                  <a:pt x="87" y="25"/>
                  <a:pt x="84" y="28"/>
                </a:cubicBezTo>
                <a:cubicBezTo>
                  <a:pt x="68" y="44"/>
                  <a:pt x="68" y="44"/>
                  <a:pt x="68" y="44"/>
                </a:cubicBezTo>
                <a:close/>
                <a:moveTo>
                  <a:pt x="48" y="64"/>
                </a:moveTo>
                <a:cubicBezTo>
                  <a:pt x="48" y="64"/>
                  <a:pt x="48" y="64"/>
                  <a:pt x="48" y="64"/>
                </a:cubicBezTo>
                <a:cubicBezTo>
                  <a:pt x="64" y="79"/>
                  <a:pt x="64" y="79"/>
                  <a:pt x="64" y="79"/>
                </a:cubicBezTo>
                <a:cubicBezTo>
                  <a:pt x="79" y="64"/>
                  <a:pt x="79" y="64"/>
                  <a:pt x="79" y="64"/>
                </a:cubicBezTo>
                <a:cubicBezTo>
                  <a:pt x="76" y="61"/>
                  <a:pt x="76" y="61"/>
                  <a:pt x="76" y="61"/>
                </a:cubicBezTo>
                <a:cubicBezTo>
                  <a:pt x="71" y="67"/>
                  <a:pt x="71" y="67"/>
                  <a:pt x="71" y="67"/>
                </a:cubicBezTo>
                <a:cubicBezTo>
                  <a:pt x="70" y="67"/>
                  <a:pt x="69" y="67"/>
                  <a:pt x="68" y="67"/>
                </a:cubicBezTo>
                <a:cubicBezTo>
                  <a:pt x="68" y="66"/>
                  <a:pt x="68" y="65"/>
                  <a:pt x="68" y="64"/>
                </a:cubicBezTo>
                <a:cubicBezTo>
                  <a:pt x="74" y="58"/>
                  <a:pt x="74" y="58"/>
                  <a:pt x="74" y="58"/>
                </a:cubicBezTo>
                <a:cubicBezTo>
                  <a:pt x="69" y="54"/>
                  <a:pt x="69" y="54"/>
                  <a:pt x="69" y="54"/>
                </a:cubicBezTo>
                <a:cubicBezTo>
                  <a:pt x="67" y="57"/>
                  <a:pt x="67" y="57"/>
                  <a:pt x="67" y="57"/>
                </a:cubicBezTo>
                <a:cubicBezTo>
                  <a:pt x="66" y="57"/>
                  <a:pt x="65" y="57"/>
                  <a:pt x="64" y="57"/>
                </a:cubicBezTo>
                <a:cubicBezTo>
                  <a:pt x="63" y="56"/>
                  <a:pt x="63" y="55"/>
                  <a:pt x="64" y="54"/>
                </a:cubicBezTo>
                <a:cubicBezTo>
                  <a:pt x="67" y="51"/>
                  <a:pt x="67" y="51"/>
                  <a:pt x="67" y="51"/>
                </a:cubicBezTo>
                <a:cubicBezTo>
                  <a:pt x="64" y="48"/>
                  <a:pt x="64" y="48"/>
                  <a:pt x="64" y="48"/>
                </a:cubicBezTo>
                <a:cubicBezTo>
                  <a:pt x="48" y="64"/>
                  <a:pt x="48" y="64"/>
                  <a:pt x="48" y="64"/>
                </a:cubicBezTo>
                <a:close/>
                <a:moveTo>
                  <a:pt x="18" y="75"/>
                </a:moveTo>
                <a:cubicBezTo>
                  <a:pt x="18" y="75"/>
                  <a:pt x="18" y="75"/>
                  <a:pt x="18" y="75"/>
                </a:cubicBezTo>
                <a:cubicBezTo>
                  <a:pt x="34" y="59"/>
                  <a:pt x="50" y="43"/>
                  <a:pt x="67" y="27"/>
                </a:cubicBezTo>
                <a:cubicBezTo>
                  <a:pt x="64" y="25"/>
                  <a:pt x="62" y="23"/>
                  <a:pt x="60" y="21"/>
                </a:cubicBezTo>
                <a:cubicBezTo>
                  <a:pt x="12" y="69"/>
                  <a:pt x="12" y="69"/>
                  <a:pt x="12" y="69"/>
                </a:cubicBezTo>
                <a:cubicBezTo>
                  <a:pt x="18" y="75"/>
                  <a:pt x="18" y="75"/>
                  <a:pt x="18" y="75"/>
                </a:cubicBezTo>
                <a:close/>
                <a:moveTo>
                  <a:pt x="70" y="26"/>
                </a:moveTo>
                <a:cubicBezTo>
                  <a:pt x="70" y="26"/>
                  <a:pt x="70" y="26"/>
                  <a:pt x="70" y="26"/>
                </a:cubicBezTo>
                <a:cubicBezTo>
                  <a:pt x="70" y="26"/>
                  <a:pt x="70" y="26"/>
                  <a:pt x="70" y="26"/>
                </a:cubicBezTo>
                <a:cubicBezTo>
                  <a:pt x="71" y="26"/>
                  <a:pt x="71" y="26"/>
                  <a:pt x="71" y="26"/>
                </a:cubicBezTo>
                <a:cubicBezTo>
                  <a:pt x="71" y="26"/>
                  <a:pt x="71" y="26"/>
                  <a:pt x="71" y="26"/>
                </a:cubicBezTo>
                <a:cubicBezTo>
                  <a:pt x="71" y="26"/>
                  <a:pt x="71" y="26"/>
                  <a:pt x="71" y="26"/>
                </a:cubicBezTo>
                <a:cubicBezTo>
                  <a:pt x="74" y="29"/>
                  <a:pt x="74" y="29"/>
                  <a:pt x="74" y="29"/>
                </a:cubicBezTo>
                <a:cubicBezTo>
                  <a:pt x="80" y="24"/>
                  <a:pt x="80" y="24"/>
                  <a:pt x="80" y="24"/>
                </a:cubicBezTo>
                <a:cubicBezTo>
                  <a:pt x="81" y="23"/>
                  <a:pt x="81" y="21"/>
                  <a:pt x="80" y="20"/>
                </a:cubicBezTo>
                <a:cubicBezTo>
                  <a:pt x="76" y="16"/>
                  <a:pt x="72" y="12"/>
                  <a:pt x="67" y="8"/>
                </a:cubicBezTo>
                <a:cubicBezTo>
                  <a:pt x="66" y="7"/>
                  <a:pt x="65" y="7"/>
                  <a:pt x="64" y="8"/>
                </a:cubicBezTo>
                <a:cubicBezTo>
                  <a:pt x="58" y="13"/>
                  <a:pt x="58" y="13"/>
                  <a:pt x="58" y="13"/>
                </a:cubicBezTo>
                <a:cubicBezTo>
                  <a:pt x="62" y="17"/>
                  <a:pt x="62" y="17"/>
                  <a:pt x="62" y="17"/>
                </a:cubicBezTo>
                <a:cubicBezTo>
                  <a:pt x="62" y="17"/>
                  <a:pt x="62" y="17"/>
                  <a:pt x="62" y="17"/>
                </a:cubicBezTo>
                <a:cubicBezTo>
                  <a:pt x="62" y="17"/>
                  <a:pt x="62" y="17"/>
                  <a:pt x="62" y="17"/>
                </a:cubicBezTo>
                <a:cubicBezTo>
                  <a:pt x="62" y="17"/>
                  <a:pt x="62" y="17"/>
                  <a:pt x="62" y="17"/>
                </a:cubicBezTo>
                <a:cubicBezTo>
                  <a:pt x="62" y="17"/>
                  <a:pt x="62" y="17"/>
                  <a:pt x="62" y="17"/>
                </a:cubicBezTo>
                <a:cubicBezTo>
                  <a:pt x="62" y="17"/>
                  <a:pt x="62" y="17"/>
                  <a:pt x="62" y="17"/>
                </a:cubicBezTo>
                <a:cubicBezTo>
                  <a:pt x="62" y="17"/>
                  <a:pt x="62" y="17"/>
                  <a:pt x="62" y="17"/>
                </a:cubicBezTo>
                <a:cubicBezTo>
                  <a:pt x="70" y="26"/>
                  <a:pt x="70" y="26"/>
                  <a:pt x="70" y="26"/>
                </a:cubicBezTo>
                <a:cubicBezTo>
                  <a:pt x="70" y="26"/>
                  <a:pt x="70" y="26"/>
                  <a:pt x="70" y="26"/>
                </a:cubicBezTo>
                <a:cubicBezTo>
                  <a:pt x="70" y="26"/>
                  <a:pt x="70" y="26"/>
                  <a:pt x="70" y="26"/>
                </a:cubicBezTo>
                <a:close/>
                <a:moveTo>
                  <a:pt x="69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53" y="46"/>
                  <a:pt x="37" y="62"/>
                  <a:pt x="21" y="78"/>
                </a:cubicBezTo>
                <a:cubicBezTo>
                  <a:pt x="23" y="80"/>
                  <a:pt x="23" y="80"/>
                  <a:pt x="23" y="80"/>
                </a:cubicBezTo>
                <a:cubicBezTo>
                  <a:pt x="71" y="32"/>
                  <a:pt x="71" y="32"/>
                  <a:pt x="71" y="32"/>
                </a:cubicBezTo>
                <a:cubicBezTo>
                  <a:pt x="69" y="30"/>
                  <a:pt x="69" y="30"/>
                  <a:pt x="69" y="30"/>
                </a:cubicBezTo>
                <a:close/>
                <a:moveTo>
                  <a:pt x="10" y="66"/>
                </a:moveTo>
                <a:cubicBezTo>
                  <a:pt x="10" y="66"/>
                  <a:pt x="10" y="66"/>
                  <a:pt x="10" y="66"/>
                </a:cubicBezTo>
                <a:cubicBezTo>
                  <a:pt x="58" y="18"/>
                  <a:pt x="58" y="18"/>
                  <a:pt x="58" y="18"/>
                </a:cubicBezTo>
                <a:cubicBezTo>
                  <a:pt x="55" y="16"/>
                  <a:pt x="55" y="16"/>
                  <a:pt x="55" y="16"/>
                </a:cubicBezTo>
                <a:cubicBezTo>
                  <a:pt x="7" y="64"/>
                  <a:pt x="7" y="64"/>
                  <a:pt x="7" y="64"/>
                </a:cubicBezTo>
                <a:cubicBezTo>
                  <a:pt x="10" y="66"/>
                  <a:pt x="10" y="66"/>
                  <a:pt x="10" y="66"/>
                </a:cubicBezTo>
                <a:close/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73"/>
                  <a:pt x="7" y="77"/>
                  <a:pt x="7" y="80"/>
                </a:cubicBezTo>
                <a:cubicBezTo>
                  <a:pt x="19" y="80"/>
                  <a:pt x="19" y="80"/>
                  <a:pt x="19" y="80"/>
                </a:cubicBezTo>
                <a:cubicBezTo>
                  <a:pt x="7" y="69"/>
                  <a:pt x="7" y="69"/>
                  <a:pt x="7" y="6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800" name="Freeform 32"/>
          <p:cNvSpPr>
            <a:spLocks noEditPoints="1"/>
          </p:cNvSpPr>
          <p:nvPr/>
        </p:nvSpPr>
        <p:spPr bwMode="auto">
          <a:xfrm>
            <a:off x="4653839" y="1685016"/>
            <a:ext cx="307975" cy="236610"/>
          </a:xfrm>
          <a:custGeom>
            <a:avLst/>
            <a:gdLst>
              <a:gd name="T0" fmla="*/ 1 w 82"/>
              <a:gd name="T1" fmla="*/ 21 h 63"/>
              <a:gd name="T2" fmla="*/ 13 w 82"/>
              <a:gd name="T3" fmla="*/ 1 h 63"/>
              <a:gd name="T4" fmla="*/ 16 w 82"/>
              <a:gd name="T5" fmla="*/ 0 h 63"/>
              <a:gd name="T6" fmla="*/ 67 w 82"/>
              <a:gd name="T7" fmla="*/ 0 h 63"/>
              <a:gd name="T8" fmla="*/ 70 w 82"/>
              <a:gd name="T9" fmla="*/ 1 h 63"/>
              <a:gd name="T10" fmla="*/ 81 w 82"/>
              <a:gd name="T11" fmla="*/ 21 h 63"/>
              <a:gd name="T12" fmla="*/ 81 w 82"/>
              <a:gd name="T13" fmla="*/ 25 h 63"/>
              <a:gd name="T14" fmla="*/ 81 w 82"/>
              <a:gd name="T15" fmla="*/ 25 h 63"/>
              <a:gd name="T16" fmla="*/ 44 w 82"/>
              <a:gd name="T17" fmla="*/ 62 h 63"/>
              <a:gd name="T18" fmla="*/ 39 w 82"/>
              <a:gd name="T19" fmla="*/ 62 h 63"/>
              <a:gd name="T20" fmla="*/ 39 w 82"/>
              <a:gd name="T21" fmla="*/ 62 h 63"/>
              <a:gd name="T22" fmla="*/ 2 w 82"/>
              <a:gd name="T23" fmla="*/ 25 h 63"/>
              <a:gd name="T24" fmla="*/ 1 w 82"/>
              <a:gd name="T25" fmla="*/ 21 h 63"/>
              <a:gd name="T26" fmla="*/ 9 w 82"/>
              <a:gd name="T27" fmla="*/ 21 h 63"/>
              <a:gd name="T28" fmla="*/ 9 w 82"/>
              <a:gd name="T29" fmla="*/ 21 h 63"/>
              <a:gd name="T30" fmla="*/ 24 w 82"/>
              <a:gd name="T31" fmla="*/ 21 h 63"/>
              <a:gd name="T32" fmla="*/ 16 w 82"/>
              <a:gd name="T33" fmla="*/ 8 h 63"/>
              <a:gd name="T34" fmla="*/ 9 w 82"/>
              <a:gd name="T35" fmla="*/ 21 h 63"/>
              <a:gd name="T36" fmla="*/ 66 w 82"/>
              <a:gd name="T37" fmla="*/ 8 h 63"/>
              <a:gd name="T38" fmla="*/ 66 w 82"/>
              <a:gd name="T39" fmla="*/ 8 h 63"/>
              <a:gd name="T40" fmla="*/ 58 w 82"/>
              <a:gd name="T41" fmla="*/ 21 h 63"/>
              <a:gd name="T42" fmla="*/ 74 w 82"/>
              <a:gd name="T43" fmla="*/ 21 h 63"/>
              <a:gd name="T44" fmla="*/ 66 w 82"/>
              <a:gd name="T45" fmla="*/ 8 h 63"/>
              <a:gd name="T46" fmla="*/ 73 w 82"/>
              <a:gd name="T47" fmla="*/ 24 h 63"/>
              <a:gd name="T48" fmla="*/ 73 w 82"/>
              <a:gd name="T49" fmla="*/ 24 h 63"/>
              <a:gd name="T50" fmla="*/ 56 w 82"/>
              <a:gd name="T51" fmla="*/ 24 h 63"/>
              <a:gd name="T52" fmla="*/ 47 w 82"/>
              <a:gd name="T53" fmla="*/ 50 h 63"/>
              <a:gd name="T54" fmla="*/ 73 w 82"/>
              <a:gd name="T55" fmla="*/ 24 h 63"/>
              <a:gd name="T56" fmla="*/ 36 w 82"/>
              <a:gd name="T57" fmla="*/ 50 h 63"/>
              <a:gd name="T58" fmla="*/ 36 w 82"/>
              <a:gd name="T59" fmla="*/ 50 h 63"/>
              <a:gd name="T60" fmla="*/ 26 w 82"/>
              <a:gd name="T61" fmla="*/ 24 h 63"/>
              <a:gd name="T62" fmla="*/ 10 w 82"/>
              <a:gd name="T63" fmla="*/ 24 h 63"/>
              <a:gd name="T64" fmla="*/ 36 w 82"/>
              <a:gd name="T65" fmla="*/ 50 h 63"/>
              <a:gd name="T66" fmla="*/ 63 w 82"/>
              <a:gd name="T67" fmla="*/ 6 h 63"/>
              <a:gd name="T68" fmla="*/ 63 w 82"/>
              <a:gd name="T69" fmla="*/ 6 h 63"/>
              <a:gd name="T70" fmla="*/ 46 w 82"/>
              <a:gd name="T71" fmla="*/ 6 h 63"/>
              <a:gd name="T72" fmla="*/ 55 w 82"/>
              <a:gd name="T73" fmla="*/ 19 h 63"/>
              <a:gd name="T74" fmla="*/ 63 w 82"/>
              <a:gd name="T75" fmla="*/ 6 h 63"/>
              <a:gd name="T76" fmla="*/ 37 w 82"/>
              <a:gd name="T77" fmla="*/ 6 h 63"/>
              <a:gd name="T78" fmla="*/ 37 w 82"/>
              <a:gd name="T79" fmla="*/ 6 h 63"/>
              <a:gd name="T80" fmla="*/ 20 w 82"/>
              <a:gd name="T81" fmla="*/ 6 h 63"/>
              <a:gd name="T82" fmla="*/ 28 w 82"/>
              <a:gd name="T83" fmla="*/ 19 h 63"/>
              <a:gd name="T84" fmla="*/ 37 w 82"/>
              <a:gd name="T85" fmla="*/ 6 h 63"/>
              <a:gd name="T86" fmla="*/ 31 w 82"/>
              <a:gd name="T87" fmla="*/ 21 h 63"/>
              <a:gd name="T88" fmla="*/ 31 w 82"/>
              <a:gd name="T89" fmla="*/ 21 h 63"/>
              <a:gd name="T90" fmla="*/ 52 w 82"/>
              <a:gd name="T91" fmla="*/ 21 h 63"/>
              <a:gd name="T92" fmla="*/ 41 w 82"/>
              <a:gd name="T93" fmla="*/ 6 h 63"/>
              <a:gd name="T94" fmla="*/ 31 w 82"/>
              <a:gd name="T95" fmla="*/ 21 h 63"/>
              <a:gd name="T96" fmla="*/ 52 w 82"/>
              <a:gd name="T97" fmla="*/ 24 h 63"/>
              <a:gd name="T98" fmla="*/ 52 w 82"/>
              <a:gd name="T99" fmla="*/ 24 h 63"/>
              <a:gd name="T100" fmla="*/ 30 w 82"/>
              <a:gd name="T101" fmla="*/ 24 h 63"/>
              <a:gd name="T102" fmla="*/ 41 w 82"/>
              <a:gd name="T103" fmla="*/ 55 h 63"/>
              <a:gd name="T104" fmla="*/ 52 w 82"/>
              <a:gd name="T105" fmla="*/ 24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82" h="63">
                <a:moveTo>
                  <a:pt x="1" y="21"/>
                </a:moveTo>
                <a:cubicBezTo>
                  <a:pt x="13" y="1"/>
                  <a:pt x="13" y="1"/>
                  <a:pt x="13" y="1"/>
                </a:cubicBezTo>
                <a:cubicBezTo>
                  <a:pt x="14" y="0"/>
                  <a:pt x="15" y="0"/>
                  <a:pt x="16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8" y="0"/>
                  <a:pt x="69" y="0"/>
                  <a:pt x="70" y="1"/>
                </a:cubicBezTo>
                <a:cubicBezTo>
                  <a:pt x="81" y="21"/>
                  <a:pt x="81" y="21"/>
                  <a:pt x="81" y="21"/>
                </a:cubicBezTo>
                <a:cubicBezTo>
                  <a:pt x="82" y="22"/>
                  <a:pt x="82" y="24"/>
                  <a:pt x="81" y="25"/>
                </a:cubicBezTo>
                <a:cubicBezTo>
                  <a:pt x="81" y="25"/>
                  <a:pt x="81" y="25"/>
                  <a:pt x="81" y="25"/>
                </a:cubicBezTo>
                <a:cubicBezTo>
                  <a:pt x="44" y="62"/>
                  <a:pt x="44" y="62"/>
                  <a:pt x="44" y="62"/>
                </a:cubicBezTo>
                <a:cubicBezTo>
                  <a:pt x="42" y="63"/>
                  <a:pt x="40" y="63"/>
                  <a:pt x="39" y="62"/>
                </a:cubicBezTo>
                <a:cubicBezTo>
                  <a:pt x="39" y="62"/>
                  <a:pt x="39" y="62"/>
                  <a:pt x="39" y="62"/>
                </a:cubicBezTo>
                <a:cubicBezTo>
                  <a:pt x="2" y="25"/>
                  <a:pt x="2" y="25"/>
                  <a:pt x="2" y="25"/>
                </a:cubicBezTo>
                <a:cubicBezTo>
                  <a:pt x="1" y="24"/>
                  <a:pt x="0" y="22"/>
                  <a:pt x="1" y="21"/>
                </a:cubicBezTo>
                <a:close/>
                <a:moveTo>
                  <a:pt x="9" y="21"/>
                </a:moveTo>
                <a:cubicBezTo>
                  <a:pt x="9" y="21"/>
                  <a:pt x="9" y="21"/>
                  <a:pt x="9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16" y="8"/>
                  <a:pt x="16" y="8"/>
                  <a:pt x="16" y="8"/>
                </a:cubicBezTo>
                <a:cubicBezTo>
                  <a:pt x="9" y="21"/>
                  <a:pt x="9" y="21"/>
                  <a:pt x="9" y="21"/>
                </a:cubicBezTo>
                <a:close/>
                <a:moveTo>
                  <a:pt x="66" y="8"/>
                </a:moveTo>
                <a:cubicBezTo>
                  <a:pt x="66" y="8"/>
                  <a:pt x="66" y="8"/>
                  <a:pt x="66" y="8"/>
                </a:cubicBezTo>
                <a:cubicBezTo>
                  <a:pt x="58" y="21"/>
                  <a:pt x="58" y="21"/>
                  <a:pt x="58" y="21"/>
                </a:cubicBezTo>
                <a:cubicBezTo>
                  <a:pt x="74" y="21"/>
                  <a:pt x="74" y="21"/>
                  <a:pt x="74" y="21"/>
                </a:cubicBezTo>
                <a:cubicBezTo>
                  <a:pt x="66" y="8"/>
                  <a:pt x="66" y="8"/>
                  <a:pt x="66" y="8"/>
                </a:cubicBezTo>
                <a:close/>
                <a:moveTo>
                  <a:pt x="73" y="24"/>
                </a:moveTo>
                <a:cubicBezTo>
                  <a:pt x="73" y="24"/>
                  <a:pt x="73" y="24"/>
                  <a:pt x="73" y="24"/>
                </a:cubicBezTo>
                <a:cubicBezTo>
                  <a:pt x="56" y="24"/>
                  <a:pt x="56" y="24"/>
                  <a:pt x="56" y="24"/>
                </a:cubicBezTo>
                <a:cubicBezTo>
                  <a:pt x="47" y="50"/>
                  <a:pt x="47" y="50"/>
                  <a:pt x="47" y="50"/>
                </a:cubicBezTo>
                <a:cubicBezTo>
                  <a:pt x="73" y="24"/>
                  <a:pt x="73" y="24"/>
                  <a:pt x="73" y="24"/>
                </a:cubicBezTo>
                <a:close/>
                <a:moveTo>
                  <a:pt x="36" y="50"/>
                </a:moveTo>
                <a:cubicBezTo>
                  <a:pt x="36" y="50"/>
                  <a:pt x="36" y="50"/>
                  <a:pt x="36" y="50"/>
                </a:cubicBezTo>
                <a:cubicBezTo>
                  <a:pt x="26" y="24"/>
                  <a:pt x="26" y="24"/>
                  <a:pt x="26" y="24"/>
                </a:cubicBezTo>
                <a:cubicBezTo>
                  <a:pt x="10" y="24"/>
                  <a:pt x="10" y="24"/>
                  <a:pt x="10" y="24"/>
                </a:cubicBezTo>
                <a:cubicBezTo>
                  <a:pt x="36" y="50"/>
                  <a:pt x="36" y="50"/>
                  <a:pt x="36" y="50"/>
                </a:cubicBezTo>
                <a:close/>
                <a:moveTo>
                  <a:pt x="63" y="6"/>
                </a:moveTo>
                <a:cubicBezTo>
                  <a:pt x="63" y="6"/>
                  <a:pt x="63" y="6"/>
                  <a:pt x="63" y="6"/>
                </a:cubicBezTo>
                <a:cubicBezTo>
                  <a:pt x="46" y="6"/>
                  <a:pt x="46" y="6"/>
                  <a:pt x="46" y="6"/>
                </a:cubicBezTo>
                <a:cubicBezTo>
                  <a:pt x="55" y="19"/>
                  <a:pt x="55" y="19"/>
                  <a:pt x="55" y="19"/>
                </a:cubicBezTo>
                <a:cubicBezTo>
                  <a:pt x="63" y="6"/>
                  <a:pt x="63" y="6"/>
                  <a:pt x="63" y="6"/>
                </a:cubicBezTo>
                <a:close/>
                <a:moveTo>
                  <a:pt x="37" y="6"/>
                </a:moveTo>
                <a:cubicBezTo>
                  <a:pt x="37" y="6"/>
                  <a:pt x="37" y="6"/>
                  <a:pt x="37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8" y="19"/>
                  <a:pt x="28" y="19"/>
                  <a:pt x="28" y="19"/>
                </a:cubicBezTo>
                <a:cubicBezTo>
                  <a:pt x="37" y="6"/>
                  <a:pt x="37" y="6"/>
                  <a:pt x="37" y="6"/>
                </a:cubicBezTo>
                <a:close/>
                <a:moveTo>
                  <a:pt x="31" y="21"/>
                </a:moveTo>
                <a:cubicBezTo>
                  <a:pt x="31" y="21"/>
                  <a:pt x="31" y="21"/>
                  <a:pt x="31" y="21"/>
                </a:cubicBezTo>
                <a:cubicBezTo>
                  <a:pt x="52" y="21"/>
                  <a:pt x="52" y="21"/>
                  <a:pt x="52" y="21"/>
                </a:cubicBezTo>
                <a:cubicBezTo>
                  <a:pt x="41" y="6"/>
                  <a:pt x="41" y="6"/>
                  <a:pt x="41" y="6"/>
                </a:cubicBezTo>
                <a:cubicBezTo>
                  <a:pt x="31" y="21"/>
                  <a:pt x="31" y="21"/>
                  <a:pt x="31" y="21"/>
                </a:cubicBezTo>
                <a:close/>
                <a:moveTo>
                  <a:pt x="52" y="24"/>
                </a:moveTo>
                <a:cubicBezTo>
                  <a:pt x="52" y="24"/>
                  <a:pt x="52" y="24"/>
                  <a:pt x="52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41" y="55"/>
                  <a:pt x="41" y="55"/>
                  <a:pt x="41" y="55"/>
                </a:cubicBezTo>
                <a:cubicBezTo>
                  <a:pt x="52" y="24"/>
                  <a:pt x="52" y="24"/>
                  <a:pt x="52" y="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801" name="Rectangle 33"/>
          <p:cNvSpPr>
            <a:spLocks noChangeArrowheads="1"/>
          </p:cNvSpPr>
          <p:nvPr/>
        </p:nvSpPr>
        <p:spPr bwMode="auto">
          <a:xfrm>
            <a:off x="4097828" y="2677910"/>
            <a:ext cx="4411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accent6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中輟</a:t>
            </a:r>
            <a:endParaRPr lang="en-US" altLang="zh-TW" sz="1000" b="1" dirty="0">
              <a:solidFill>
                <a:schemeClr val="accent6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ctr"/>
            <a:r>
              <a:rPr lang="zh-TW" altLang="en-US" sz="1000" b="1" dirty="0">
                <a:solidFill>
                  <a:schemeClr val="accent6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個案</a:t>
            </a:r>
            <a:endParaRPr lang="zh-CN" altLang="zh-CN" sz="1000" b="1" dirty="0">
              <a:solidFill>
                <a:schemeClr val="accent6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32802" name="Rectangle 34"/>
          <p:cNvSpPr>
            <a:spLocks noChangeArrowheads="1"/>
          </p:cNvSpPr>
          <p:nvPr/>
        </p:nvSpPr>
        <p:spPr bwMode="auto">
          <a:xfrm>
            <a:off x="3829713" y="3291236"/>
            <a:ext cx="100806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900" b="1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個案家庭</a:t>
            </a:r>
            <a:endParaRPr lang="zh-CN" altLang="en-US" sz="900" b="1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32803" name="Rectangle 35"/>
          <p:cNvSpPr>
            <a:spLocks noChangeArrowheads="1"/>
          </p:cNvSpPr>
          <p:nvPr/>
        </p:nvSpPr>
        <p:spPr bwMode="auto">
          <a:xfrm>
            <a:off x="1250635" y="3923352"/>
            <a:ext cx="23764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zh-CN" altLang="en-US" sz="2200" b="1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22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4</a:t>
            </a:r>
            <a:r>
              <a:rPr lang="zh-TW" altLang="en-US" sz="22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家庭教育中心</a:t>
            </a:r>
            <a:endParaRPr lang="zh-CN" altLang="en-US" sz="2200" b="1" dirty="0">
              <a:solidFill>
                <a:schemeClr val="accent6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en-US" altLang="zh-TW" sz="1200" b="1" dirty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en-US" altLang="zh-TW" sz="1200" b="1" dirty="0" smtClean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zh-TW" sz="1200" b="1" dirty="0" smtClean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個別</a:t>
            </a:r>
            <a:r>
              <a:rPr lang="zh-TW" altLang="zh-TW" sz="1200" b="1" dirty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化親職教育</a:t>
            </a:r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1200" b="1" dirty="0" smtClean="0">
              <a:solidFill>
                <a:schemeClr val="accent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200" b="1" dirty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en-US" altLang="zh-TW" sz="1200" b="1" dirty="0" smtClean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社區生活營</a:t>
            </a:r>
            <a:endParaRPr lang="en-US" altLang="zh-TW" sz="1200" b="1" dirty="0" smtClean="0">
              <a:solidFill>
                <a:schemeClr val="accent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200" b="1" dirty="0" smtClean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夜</a:t>
            </a:r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光天使點燈</a:t>
            </a:r>
            <a:r>
              <a:rPr lang="zh-TW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專案</a:t>
            </a:r>
            <a:r>
              <a:rPr lang="en-US" altLang="zh-CN" sz="800" dirty="0" smtClean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.</a:t>
            </a:r>
            <a:endParaRPr lang="en-US" altLang="zh-CN" sz="8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lvl="0"/>
            <a:r>
              <a:rPr lang="en-US" altLang="zh-TW" sz="1200" b="1" dirty="0" smtClean="0">
                <a:solidFill>
                  <a:srgbClr val="B386BA">
                    <a:lumMod val="75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1200" b="1" dirty="0" smtClean="0">
                <a:solidFill>
                  <a:srgbClr val="B386BA">
                    <a:lumMod val="75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創造心生活</a:t>
            </a:r>
            <a:endParaRPr lang="en-US" altLang="zh-TW" sz="1200" b="1" dirty="0">
              <a:solidFill>
                <a:srgbClr val="B386BA">
                  <a:lumMod val="75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804" name="Rectangle 36"/>
          <p:cNvSpPr>
            <a:spLocks noChangeArrowheads="1"/>
          </p:cNvSpPr>
          <p:nvPr/>
        </p:nvSpPr>
        <p:spPr bwMode="auto">
          <a:xfrm>
            <a:off x="215544" y="2991101"/>
            <a:ext cx="2674507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lang="zh-CN" altLang="en-US" sz="2200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2200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r>
              <a:rPr lang="zh-TW" altLang="en-US" sz="2200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TW" altLang="en-US" sz="22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學生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輔導諮商</a:t>
            </a:r>
            <a:r>
              <a:rPr lang="zh-TW" altLang="en-US" sz="22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中心</a:t>
            </a:r>
            <a:endParaRPr lang="en-US" altLang="zh-TW" sz="2200" dirty="0">
              <a:solidFill>
                <a:schemeClr val="accent6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en-US" altLang="zh-TW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r>
              <a:rPr lang="en-US" altLang="zh-TW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.</a:t>
            </a:r>
            <a:r>
              <a:rPr lang="zh-TW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進行</a:t>
            </a:r>
            <a:r>
              <a:rPr lang="en-US" altLang="zh-TW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級輔導 </a:t>
            </a:r>
            <a:endParaRPr lang="en-US" altLang="zh-TW" sz="1200" b="1" dirty="0" smtClean="0">
              <a:solidFill>
                <a:schemeClr val="accent1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en-US" altLang="zh-TW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2.</a:t>
            </a:r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社區師傅、青少年探索班、</a:t>
            </a:r>
            <a:r>
              <a:rPr lang="en-US" altLang="zh-TW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TW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FUN</a:t>
            </a:r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心有我陪你等多元方案   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. 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32805" name="Rectangle 37"/>
          <p:cNvSpPr>
            <a:spLocks noChangeArrowheads="1"/>
          </p:cNvSpPr>
          <p:nvPr/>
        </p:nvSpPr>
        <p:spPr bwMode="auto">
          <a:xfrm>
            <a:off x="1881186" y="748648"/>
            <a:ext cx="23764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zh-CN" altLang="en-US" sz="22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01</a:t>
            </a:r>
            <a:r>
              <a:rPr lang="zh-TW" altLang="en-US" sz="22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學校   </a:t>
            </a:r>
            <a:endParaRPr lang="en-US" altLang="zh-TW" sz="2200" b="1" dirty="0" smtClean="0">
              <a:solidFill>
                <a:schemeClr val="accent6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en-US" altLang="zh-TW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r>
              <a:rPr lang="en-US" altLang="zh-TW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.</a:t>
            </a:r>
            <a:r>
              <a:rPr lang="zh-TW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進行</a:t>
            </a:r>
            <a:r>
              <a:rPr lang="en-US" altLang="zh-TW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1.2</a:t>
            </a:r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級</a:t>
            </a:r>
            <a:r>
              <a:rPr lang="zh-TW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輔導</a:t>
            </a:r>
            <a:endParaRPr lang="en-US" altLang="zh-TW" sz="1200" b="1" dirty="0">
              <a:solidFill>
                <a:schemeClr val="accent1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en-US" altLang="zh-TW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r>
              <a:rPr lang="en-US" altLang="zh-TW" sz="1200" b="1" dirty="0" smtClean="0">
                <a:solidFill>
                  <a:schemeClr val="accent3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.</a:t>
            </a:r>
            <a:r>
              <a:rPr lang="zh-TW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每月</a:t>
            </a:r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召開中輟</a:t>
            </a:r>
            <a:r>
              <a:rPr lang="en-US" altLang="zh-TW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ISP</a:t>
            </a:r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個案</a:t>
            </a:r>
            <a:r>
              <a:rPr lang="zh-TW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會議</a:t>
            </a:r>
            <a:endParaRPr lang="en-US" altLang="zh-TW" sz="1200" b="1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32806" name="Rectangle 38"/>
          <p:cNvSpPr>
            <a:spLocks noChangeArrowheads="1"/>
          </p:cNvSpPr>
          <p:nvPr/>
        </p:nvSpPr>
        <p:spPr bwMode="auto">
          <a:xfrm>
            <a:off x="5503653" y="3786645"/>
            <a:ext cx="336622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2200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2200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8</a:t>
            </a:r>
            <a:r>
              <a:rPr lang="zh-CN" altLang="en-US" sz="22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社會局</a:t>
            </a:r>
            <a:r>
              <a:rPr lang="en-US" altLang="zh-TW" sz="2200" b="1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&amp;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家庭暴力暨</a:t>
            </a:r>
            <a:endParaRPr lang="en-US" altLang="zh-TW" sz="2200" b="1" dirty="0">
              <a:solidFill>
                <a:schemeClr val="accent6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 性侵害防治中心</a:t>
            </a:r>
            <a:endParaRPr lang="en-US" altLang="zh-TW" sz="2200" b="1" dirty="0">
              <a:solidFill>
                <a:schemeClr val="accent6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8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         </a:t>
            </a:r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針對個案及案家連結資源</a:t>
            </a:r>
          </a:p>
        </p:txBody>
      </p:sp>
      <p:sp>
        <p:nvSpPr>
          <p:cNvPr id="32807" name="Rectangle 39"/>
          <p:cNvSpPr>
            <a:spLocks noChangeArrowheads="1"/>
          </p:cNvSpPr>
          <p:nvPr/>
        </p:nvSpPr>
        <p:spPr bwMode="auto">
          <a:xfrm>
            <a:off x="4961814" y="706867"/>
            <a:ext cx="36774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2200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CN" sz="2200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5</a:t>
            </a:r>
            <a:r>
              <a:rPr lang="zh-CN" altLang="en-US" sz="2200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區公所</a:t>
            </a:r>
            <a:endParaRPr lang="en-US" altLang="zh-TW" sz="2200" b="1" dirty="0">
              <a:solidFill>
                <a:schemeClr val="accent6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en-US" altLang="zh-TW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1.</a:t>
            </a:r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定期召開區級強迫入學委員會</a:t>
            </a:r>
          </a:p>
          <a:p>
            <a:r>
              <a:rPr lang="en-US" altLang="zh-TW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2.</a:t>
            </a:r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進行家訪、開立勸告書、警告書及罰鍰</a:t>
            </a:r>
          </a:p>
        </p:txBody>
      </p:sp>
      <p:sp>
        <p:nvSpPr>
          <p:cNvPr id="32808" name="Rectangle 40"/>
          <p:cNvSpPr>
            <a:spLocks noChangeArrowheads="1"/>
          </p:cNvSpPr>
          <p:nvPr/>
        </p:nvSpPr>
        <p:spPr bwMode="auto">
          <a:xfrm>
            <a:off x="3864640" y="4535653"/>
            <a:ext cx="37795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22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2200" b="1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9</a:t>
            </a:r>
            <a:r>
              <a:rPr lang="zh-CN" altLang="en-US" sz="22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衛生局</a:t>
            </a:r>
            <a:endParaRPr lang="en-US" altLang="zh-TW" sz="2200" b="1" dirty="0">
              <a:solidFill>
                <a:schemeClr val="accent6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提供相關精神與心理衛生資源</a:t>
            </a:r>
          </a:p>
        </p:txBody>
      </p:sp>
      <p:sp>
        <p:nvSpPr>
          <p:cNvPr id="28" name="Rectangle 39"/>
          <p:cNvSpPr>
            <a:spLocks noChangeArrowheads="1"/>
          </p:cNvSpPr>
          <p:nvPr/>
        </p:nvSpPr>
        <p:spPr bwMode="auto">
          <a:xfrm>
            <a:off x="141141" y="114809"/>
            <a:ext cx="3557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zh-TW" altLang="en-US" sz="3600" b="1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網絡單位合作</a:t>
            </a:r>
            <a:endParaRPr lang="en-US" altLang="zh-CN" sz="3600" b="1" dirty="0">
              <a:solidFill>
                <a:srgbClr val="FF000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31" name="Rectangle 36"/>
          <p:cNvSpPr>
            <a:spLocks noChangeArrowheads="1"/>
          </p:cNvSpPr>
          <p:nvPr/>
        </p:nvSpPr>
        <p:spPr bwMode="auto">
          <a:xfrm>
            <a:off x="676843" y="1861737"/>
            <a:ext cx="23764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zh-CN" altLang="en-US" sz="2200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02</a:t>
            </a:r>
            <a:r>
              <a:rPr lang="zh-TW" altLang="en-US" sz="22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教育局  </a:t>
            </a:r>
            <a:endParaRPr lang="en-US" altLang="zh-TW" sz="2200" b="1" dirty="0" smtClean="0">
              <a:solidFill>
                <a:schemeClr val="accent6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en-US" altLang="zh-TW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r>
              <a:rPr lang="en-US" altLang="zh-TW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.</a:t>
            </a:r>
            <a:r>
              <a:rPr lang="zh-TW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每月</a:t>
            </a:r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召開中輟輔導專案檢討</a:t>
            </a:r>
            <a:r>
              <a:rPr lang="zh-TW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會議</a:t>
            </a:r>
            <a:endParaRPr lang="en-US" altLang="zh-TW" sz="1200" b="1" dirty="0">
              <a:solidFill>
                <a:schemeClr val="accent1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en-US" altLang="zh-TW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r>
              <a:rPr lang="en-US" altLang="zh-CN" sz="1200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.</a:t>
            </a:r>
            <a:r>
              <a:rPr lang="en-US" altLang="zh-TW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ISP</a:t>
            </a:r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計畫經費</a:t>
            </a:r>
            <a:r>
              <a:rPr lang="zh-TW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補助</a:t>
            </a:r>
            <a:endParaRPr lang="zh-CN" altLang="en-US" sz="1200" dirty="0">
              <a:solidFill>
                <a:schemeClr val="accent3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32" name="Rectangle 39"/>
          <p:cNvSpPr>
            <a:spLocks noChangeArrowheads="1"/>
          </p:cNvSpPr>
          <p:nvPr/>
        </p:nvSpPr>
        <p:spPr bwMode="auto">
          <a:xfrm>
            <a:off x="5786346" y="1830960"/>
            <a:ext cx="23764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zh-CN" altLang="en-US" sz="2200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</a:t>
            </a:r>
            <a:r>
              <a:rPr lang="en-US" altLang="zh-TW" sz="2200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6</a:t>
            </a:r>
            <a:r>
              <a:rPr lang="zh-CN" altLang="en-US" sz="2200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TW" altLang="en-US" sz="2200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警察局少年隊</a:t>
            </a:r>
            <a:endParaRPr lang="en-US" altLang="zh-TW" sz="2200" b="1" dirty="0">
              <a:solidFill>
                <a:schemeClr val="accent6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</a:t>
            </a:r>
            <a:r>
              <a:rPr lang="zh-TW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協尋</a:t>
            </a:r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、家訪</a:t>
            </a:r>
            <a:r>
              <a:rPr lang="zh-TW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勸導</a:t>
            </a:r>
            <a:endParaRPr lang="en-US" altLang="zh-TW" sz="1200" b="1" dirty="0">
              <a:solidFill>
                <a:schemeClr val="accent1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1" name="Freeform 33"/>
          <p:cNvSpPr>
            <a:spLocks noEditPoints="1"/>
          </p:cNvSpPr>
          <p:nvPr/>
        </p:nvSpPr>
        <p:spPr bwMode="auto">
          <a:xfrm>
            <a:off x="4955872" y="3644485"/>
            <a:ext cx="254000" cy="235023"/>
          </a:xfrm>
          <a:custGeom>
            <a:avLst/>
            <a:gdLst>
              <a:gd name="T0" fmla="*/ 100 w 129"/>
              <a:gd name="T1" fmla="*/ 66 h 119"/>
              <a:gd name="T2" fmla="*/ 105 w 129"/>
              <a:gd name="T3" fmla="*/ 61 h 119"/>
              <a:gd name="T4" fmla="*/ 110 w 129"/>
              <a:gd name="T5" fmla="*/ 66 h 119"/>
              <a:gd name="T6" fmla="*/ 110 w 129"/>
              <a:gd name="T7" fmla="*/ 115 h 119"/>
              <a:gd name="T8" fmla="*/ 105 w 129"/>
              <a:gd name="T9" fmla="*/ 119 h 119"/>
              <a:gd name="T10" fmla="*/ 105 w 129"/>
              <a:gd name="T11" fmla="*/ 119 h 119"/>
              <a:gd name="T12" fmla="*/ 24 w 129"/>
              <a:gd name="T13" fmla="*/ 119 h 119"/>
              <a:gd name="T14" fmla="*/ 19 w 129"/>
              <a:gd name="T15" fmla="*/ 115 h 119"/>
              <a:gd name="T16" fmla="*/ 19 w 129"/>
              <a:gd name="T17" fmla="*/ 114 h 119"/>
              <a:gd name="T18" fmla="*/ 19 w 129"/>
              <a:gd name="T19" fmla="*/ 66 h 119"/>
              <a:gd name="T20" fmla="*/ 24 w 129"/>
              <a:gd name="T21" fmla="*/ 61 h 119"/>
              <a:gd name="T22" fmla="*/ 29 w 129"/>
              <a:gd name="T23" fmla="*/ 66 h 119"/>
              <a:gd name="T24" fmla="*/ 29 w 129"/>
              <a:gd name="T25" fmla="*/ 110 h 119"/>
              <a:gd name="T26" fmla="*/ 45 w 129"/>
              <a:gd name="T27" fmla="*/ 110 h 119"/>
              <a:gd name="T28" fmla="*/ 45 w 129"/>
              <a:gd name="T29" fmla="*/ 61 h 119"/>
              <a:gd name="T30" fmla="*/ 48 w 129"/>
              <a:gd name="T31" fmla="*/ 58 h 119"/>
              <a:gd name="T32" fmla="*/ 48 w 129"/>
              <a:gd name="T33" fmla="*/ 58 h 119"/>
              <a:gd name="T34" fmla="*/ 81 w 129"/>
              <a:gd name="T35" fmla="*/ 58 h 119"/>
              <a:gd name="T36" fmla="*/ 85 w 129"/>
              <a:gd name="T37" fmla="*/ 61 h 119"/>
              <a:gd name="T38" fmla="*/ 85 w 129"/>
              <a:gd name="T39" fmla="*/ 61 h 119"/>
              <a:gd name="T40" fmla="*/ 85 w 129"/>
              <a:gd name="T41" fmla="*/ 110 h 119"/>
              <a:gd name="T42" fmla="*/ 100 w 129"/>
              <a:gd name="T43" fmla="*/ 110 h 119"/>
              <a:gd name="T44" fmla="*/ 100 w 129"/>
              <a:gd name="T45" fmla="*/ 66 h 119"/>
              <a:gd name="T46" fmla="*/ 51 w 129"/>
              <a:gd name="T47" fmla="*/ 110 h 119"/>
              <a:gd name="T48" fmla="*/ 51 w 129"/>
              <a:gd name="T49" fmla="*/ 110 h 119"/>
              <a:gd name="T50" fmla="*/ 79 w 129"/>
              <a:gd name="T51" fmla="*/ 110 h 119"/>
              <a:gd name="T52" fmla="*/ 79 w 129"/>
              <a:gd name="T53" fmla="*/ 64 h 119"/>
              <a:gd name="T54" fmla="*/ 51 w 129"/>
              <a:gd name="T55" fmla="*/ 64 h 119"/>
              <a:gd name="T56" fmla="*/ 51 w 129"/>
              <a:gd name="T57" fmla="*/ 110 h 119"/>
              <a:gd name="T58" fmla="*/ 9 w 129"/>
              <a:gd name="T59" fmla="*/ 68 h 119"/>
              <a:gd name="T60" fmla="*/ 9 w 129"/>
              <a:gd name="T61" fmla="*/ 68 h 119"/>
              <a:gd name="T62" fmla="*/ 65 w 129"/>
              <a:gd name="T63" fmla="*/ 12 h 119"/>
              <a:gd name="T64" fmla="*/ 120 w 129"/>
              <a:gd name="T65" fmla="*/ 68 h 119"/>
              <a:gd name="T66" fmla="*/ 127 w 129"/>
              <a:gd name="T67" fmla="*/ 68 h 119"/>
              <a:gd name="T68" fmla="*/ 127 w 129"/>
              <a:gd name="T69" fmla="*/ 61 h 119"/>
              <a:gd name="T70" fmla="*/ 68 w 129"/>
              <a:gd name="T71" fmla="*/ 2 h 119"/>
              <a:gd name="T72" fmla="*/ 68 w 129"/>
              <a:gd name="T73" fmla="*/ 2 h 119"/>
              <a:gd name="T74" fmla="*/ 61 w 129"/>
              <a:gd name="T75" fmla="*/ 2 h 119"/>
              <a:gd name="T76" fmla="*/ 2 w 129"/>
              <a:gd name="T77" fmla="*/ 61 h 119"/>
              <a:gd name="T78" fmla="*/ 2 w 129"/>
              <a:gd name="T79" fmla="*/ 68 h 119"/>
              <a:gd name="T80" fmla="*/ 9 w 129"/>
              <a:gd name="T81" fmla="*/ 68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29" h="119">
                <a:moveTo>
                  <a:pt x="100" y="66"/>
                </a:moveTo>
                <a:cubicBezTo>
                  <a:pt x="100" y="64"/>
                  <a:pt x="103" y="61"/>
                  <a:pt x="105" y="61"/>
                </a:cubicBezTo>
                <a:cubicBezTo>
                  <a:pt x="108" y="61"/>
                  <a:pt x="110" y="64"/>
                  <a:pt x="110" y="66"/>
                </a:cubicBezTo>
                <a:cubicBezTo>
                  <a:pt x="110" y="115"/>
                  <a:pt x="110" y="115"/>
                  <a:pt x="110" y="115"/>
                </a:cubicBezTo>
                <a:cubicBezTo>
                  <a:pt x="110" y="117"/>
                  <a:pt x="108" y="119"/>
                  <a:pt x="105" y="119"/>
                </a:cubicBezTo>
                <a:cubicBezTo>
                  <a:pt x="105" y="119"/>
                  <a:pt x="105" y="119"/>
                  <a:pt x="105" y="119"/>
                </a:cubicBezTo>
                <a:cubicBezTo>
                  <a:pt x="24" y="119"/>
                  <a:pt x="24" y="119"/>
                  <a:pt x="24" y="119"/>
                </a:cubicBezTo>
                <a:cubicBezTo>
                  <a:pt x="21" y="119"/>
                  <a:pt x="19" y="117"/>
                  <a:pt x="19" y="115"/>
                </a:cubicBezTo>
                <a:cubicBezTo>
                  <a:pt x="19" y="114"/>
                  <a:pt x="19" y="114"/>
                  <a:pt x="19" y="114"/>
                </a:cubicBezTo>
                <a:cubicBezTo>
                  <a:pt x="19" y="66"/>
                  <a:pt x="19" y="66"/>
                  <a:pt x="19" y="66"/>
                </a:cubicBezTo>
                <a:cubicBezTo>
                  <a:pt x="19" y="64"/>
                  <a:pt x="21" y="61"/>
                  <a:pt x="24" y="61"/>
                </a:cubicBezTo>
                <a:cubicBezTo>
                  <a:pt x="27" y="61"/>
                  <a:pt x="29" y="64"/>
                  <a:pt x="29" y="66"/>
                </a:cubicBezTo>
                <a:cubicBezTo>
                  <a:pt x="29" y="110"/>
                  <a:pt x="29" y="110"/>
                  <a:pt x="29" y="110"/>
                </a:cubicBezTo>
                <a:cubicBezTo>
                  <a:pt x="45" y="110"/>
                  <a:pt x="45" y="110"/>
                  <a:pt x="45" y="110"/>
                </a:cubicBezTo>
                <a:cubicBezTo>
                  <a:pt x="45" y="61"/>
                  <a:pt x="45" y="61"/>
                  <a:pt x="45" y="61"/>
                </a:cubicBezTo>
                <a:cubicBezTo>
                  <a:pt x="45" y="59"/>
                  <a:pt x="46" y="58"/>
                  <a:pt x="48" y="58"/>
                </a:cubicBezTo>
                <a:cubicBezTo>
                  <a:pt x="48" y="58"/>
                  <a:pt x="48" y="58"/>
                  <a:pt x="48" y="58"/>
                </a:cubicBezTo>
                <a:cubicBezTo>
                  <a:pt x="81" y="58"/>
                  <a:pt x="81" y="58"/>
                  <a:pt x="81" y="58"/>
                </a:cubicBezTo>
                <a:cubicBezTo>
                  <a:pt x="83" y="58"/>
                  <a:pt x="85" y="59"/>
                  <a:pt x="85" y="61"/>
                </a:cubicBezTo>
                <a:cubicBezTo>
                  <a:pt x="85" y="61"/>
                  <a:pt x="85" y="61"/>
                  <a:pt x="85" y="61"/>
                </a:cubicBezTo>
                <a:cubicBezTo>
                  <a:pt x="85" y="110"/>
                  <a:pt x="85" y="110"/>
                  <a:pt x="85" y="110"/>
                </a:cubicBezTo>
                <a:cubicBezTo>
                  <a:pt x="100" y="110"/>
                  <a:pt x="100" y="110"/>
                  <a:pt x="100" y="110"/>
                </a:cubicBezTo>
                <a:cubicBezTo>
                  <a:pt x="100" y="66"/>
                  <a:pt x="100" y="66"/>
                  <a:pt x="100" y="66"/>
                </a:cubicBezTo>
                <a:close/>
                <a:moveTo>
                  <a:pt x="51" y="110"/>
                </a:moveTo>
                <a:cubicBezTo>
                  <a:pt x="51" y="110"/>
                  <a:pt x="51" y="110"/>
                  <a:pt x="51" y="110"/>
                </a:cubicBezTo>
                <a:cubicBezTo>
                  <a:pt x="79" y="110"/>
                  <a:pt x="79" y="110"/>
                  <a:pt x="79" y="110"/>
                </a:cubicBezTo>
                <a:cubicBezTo>
                  <a:pt x="79" y="64"/>
                  <a:pt x="79" y="64"/>
                  <a:pt x="79" y="64"/>
                </a:cubicBezTo>
                <a:cubicBezTo>
                  <a:pt x="51" y="64"/>
                  <a:pt x="51" y="64"/>
                  <a:pt x="51" y="64"/>
                </a:cubicBezTo>
                <a:cubicBezTo>
                  <a:pt x="51" y="110"/>
                  <a:pt x="51" y="110"/>
                  <a:pt x="51" y="110"/>
                </a:cubicBezTo>
                <a:close/>
                <a:moveTo>
                  <a:pt x="9" y="68"/>
                </a:moveTo>
                <a:cubicBezTo>
                  <a:pt x="9" y="68"/>
                  <a:pt x="9" y="68"/>
                  <a:pt x="9" y="68"/>
                </a:cubicBezTo>
                <a:cubicBezTo>
                  <a:pt x="65" y="12"/>
                  <a:pt x="65" y="12"/>
                  <a:pt x="65" y="12"/>
                </a:cubicBezTo>
                <a:cubicBezTo>
                  <a:pt x="120" y="68"/>
                  <a:pt x="120" y="68"/>
                  <a:pt x="120" y="68"/>
                </a:cubicBezTo>
                <a:cubicBezTo>
                  <a:pt x="122" y="70"/>
                  <a:pt x="125" y="70"/>
                  <a:pt x="127" y="68"/>
                </a:cubicBezTo>
                <a:cubicBezTo>
                  <a:pt x="129" y="66"/>
                  <a:pt x="129" y="63"/>
                  <a:pt x="127" y="61"/>
                </a:cubicBezTo>
                <a:cubicBezTo>
                  <a:pt x="68" y="2"/>
                  <a:pt x="68" y="2"/>
                  <a:pt x="68" y="2"/>
                </a:cubicBezTo>
                <a:cubicBezTo>
                  <a:pt x="68" y="2"/>
                  <a:pt x="68" y="2"/>
                  <a:pt x="68" y="2"/>
                </a:cubicBezTo>
                <a:cubicBezTo>
                  <a:pt x="66" y="0"/>
                  <a:pt x="63" y="0"/>
                  <a:pt x="61" y="2"/>
                </a:cubicBezTo>
                <a:cubicBezTo>
                  <a:pt x="2" y="61"/>
                  <a:pt x="2" y="61"/>
                  <a:pt x="2" y="61"/>
                </a:cubicBezTo>
                <a:cubicBezTo>
                  <a:pt x="0" y="63"/>
                  <a:pt x="0" y="66"/>
                  <a:pt x="2" y="68"/>
                </a:cubicBezTo>
                <a:cubicBezTo>
                  <a:pt x="4" y="70"/>
                  <a:pt x="7" y="70"/>
                  <a:pt x="9" y="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45942" y="2102664"/>
            <a:ext cx="446186" cy="409771"/>
          </a:xfrm>
          <a:prstGeom prst="rect">
            <a:avLst/>
          </a:prstGeom>
        </p:spPr>
      </p:pic>
      <p:sp>
        <p:nvSpPr>
          <p:cNvPr id="7" name="心形 6"/>
          <p:cNvSpPr/>
          <p:nvPr/>
        </p:nvSpPr>
        <p:spPr>
          <a:xfrm>
            <a:off x="3042115" y="3004286"/>
            <a:ext cx="225653" cy="221740"/>
          </a:xfrm>
          <a:prstGeom prst="hear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AEEAF7B-BB69-413A-B467-D1A4C60CE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D73C6-6C2F-48CB-8888-B8D11C5DB613}" type="slidenum">
              <a:rPr lang="zh-CN" altLang="en-US" smtClean="0"/>
              <a:pPr/>
              <a:t>9</a:t>
            </a:fld>
            <a:endParaRPr lang="zh-CN" altLang="en-US"/>
          </a:p>
        </p:txBody>
      </p:sp>
      <p:sp>
        <p:nvSpPr>
          <p:cNvPr id="24" name="Rectangle 39"/>
          <p:cNvSpPr>
            <a:spLocks noChangeArrowheads="1"/>
          </p:cNvSpPr>
          <p:nvPr/>
        </p:nvSpPr>
        <p:spPr bwMode="auto">
          <a:xfrm>
            <a:off x="5845667" y="2756460"/>
            <a:ext cx="29112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en-US" altLang="zh-TW" sz="22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07</a:t>
            </a:r>
            <a:r>
              <a:rPr lang="zh-TW" altLang="en-US" sz="2200" b="1" dirty="0" smtClean="0">
                <a:solidFill>
                  <a:schemeClr val="accent6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少年輔導委員會</a:t>
            </a:r>
            <a:r>
              <a:rPr lang="zh-TW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</a:t>
            </a:r>
            <a:endParaRPr lang="en-US" altLang="zh-TW" sz="1200" b="1" dirty="0" smtClean="0">
              <a:solidFill>
                <a:schemeClr val="accent1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TW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家訪勸導及個案輔導</a:t>
            </a:r>
            <a:endParaRPr lang="en-US" altLang="zh-TW" sz="1200" b="1" dirty="0">
              <a:solidFill>
                <a:schemeClr val="accent1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5" name="心形 24"/>
          <p:cNvSpPr/>
          <p:nvPr/>
        </p:nvSpPr>
        <p:spPr>
          <a:xfrm>
            <a:off x="5354067" y="3004907"/>
            <a:ext cx="225653" cy="221740"/>
          </a:xfrm>
          <a:prstGeom prst="hear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285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主题​​">
  <a:themeElements>
    <a:clrScheme name="自定义 1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B386BA"/>
      </a:accent1>
      <a:accent2>
        <a:srgbClr val="EF93A4"/>
      </a:accent2>
      <a:accent3>
        <a:srgbClr val="A8D2C7"/>
      </a:accent3>
      <a:accent4>
        <a:srgbClr val="9EBBE2"/>
      </a:accent4>
      <a:accent5>
        <a:srgbClr val="AB7D89"/>
      </a:accent5>
      <a:accent6>
        <a:srgbClr val="DCAFC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3395</TotalTime>
  <Words>1693</Words>
  <Application>Microsoft Office PowerPoint</Application>
  <PresentationFormat>如螢幕大小 (16:9)</PresentationFormat>
  <Paragraphs>246</Paragraphs>
  <Slides>21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33" baseType="lpstr">
      <vt:lpstr>宋体</vt:lpstr>
      <vt:lpstr>可画乐黑</vt:lpstr>
      <vt:lpstr>芫荽</vt:lpstr>
      <vt:lpstr>芫荽 Bold</vt:lpstr>
      <vt:lpstr>微軟正黑體</vt:lpstr>
      <vt:lpstr>微软雅黑 Light</vt:lpstr>
      <vt:lpstr>新細明體</vt:lpstr>
      <vt:lpstr>Arial</vt:lpstr>
      <vt:lpstr>Calibri</vt:lpstr>
      <vt:lpstr>Times New Roman</vt:lpstr>
      <vt:lpstr>Wingdings</vt:lpstr>
      <vt:lpstr>Office 主题​​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PPTS</dc:title>
  <dc:subject>PPTS</dc:subject>
  <dc:creator>PPTS</dc:creator>
  <cp:keywords>PPTS</cp:keywords>
  <dc:description>PPTS</dc:description>
  <cp:lastModifiedBy>user</cp:lastModifiedBy>
  <cp:revision>458</cp:revision>
  <cp:lastPrinted>2021-09-16T09:10:52Z</cp:lastPrinted>
  <dcterms:created xsi:type="dcterms:W3CDTF">2016-04-19T08:08:00Z</dcterms:created>
  <dcterms:modified xsi:type="dcterms:W3CDTF">2024-01-11T03:21:09Z</dcterms:modified>
  <cp:category>PPTS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2052-10.1.0.5603</vt:lpwstr>
  </property>
</Properties>
</file>